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Lst>
  <p:notesMasterIdLst>
    <p:notesMasterId r:id="rId86"/>
  </p:notesMasterIdLst>
  <p:sldIdLst>
    <p:sldId id="257" r:id="rId4"/>
    <p:sldId id="5642" r:id="rId5"/>
    <p:sldId id="5643" r:id="rId6"/>
    <p:sldId id="277" r:id="rId7"/>
    <p:sldId id="5561" r:id="rId8"/>
    <p:sldId id="5562" r:id="rId9"/>
    <p:sldId id="5563" r:id="rId10"/>
    <p:sldId id="5565" r:id="rId11"/>
    <p:sldId id="5566" r:id="rId12"/>
    <p:sldId id="5567" r:id="rId13"/>
    <p:sldId id="272" r:id="rId14"/>
    <p:sldId id="5572" r:id="rId15"/>
    <p:sldId id="5597" r:id="rId16"/>
    <p:sldId id="5595" r:id="rId17"/>
    <p:sldId id="5601" r:id="rId18"/>
    <p:sldId id="5602" r:id="rId19"/>
    <p:sldId id="5603" r:id="rId20"/>
    <p:sldId id="5604" r:id="rId21"/>
    <p:sldId id="5596" r:id="rId22"/>
    <p:sldId id="5576" r:id="rId23"/>
    <p:sldId id="5577" r:id="rId24"/>
    <p:sldId id="5579" r:id="rId25"/>
    <p:sldId id="5580" r:id="rId26"/>
    <p:sldId id="5569" r:id="rId27"/>
    <p:sldId id="5583" r:id="rId28"/>
    <p:sldId id="5657" r:id="rId29"/>
    <p:sldId id="5570" r:id="rId30"/>
    <p:sldId id="5588" r:id="rId31"/>
    <p:sldId id="5590" r:id="rId32"/>
    <p:sldId id="5591" r:id="rId33"/>
    <p:sldId id="5592" r:id="rId34"/>
    <p:sldId id="5593" r:id="rId35"/>
    <p:sldId id="5598" r:id="rId36"/>
    <p:sldId id="5599" r:id="rId37"/>
    <p:sldId id="5651" r:id="rId38"/>
    <p:sldId id="5581" r:id="rId39"/>
    <p:sldId id="5600" r:id="rId40"/>
    <p:sldId id="5606" r:id="rId41"/>
    <p:sldId id="5608" r:id="rId42"/>
    <p:sldId id="5609" r:id="rId43"/>
    <p:sldId id="5610" r:id="rId44"/>
    <p:sldId id="5641" r:id="rId45"/>
    <p:sldId id="5644" r:id="rId46"/>
    <p:sldId id="5645" r:id="rId47"/>
    <p:sldId id="5646" r:id="rId48"/>
    <p:sldId id="5647" r:id="rId49"/>
    <p:sldId id="5612" r:id="rId50"/>
    <p:sldId id="5652" r:id="rId51"/>
    <p:sldId id="5654" r:id="rId52"/>
    <p:sldId id="5653" r:id="rId53"/>
    <p:sldId id="5655" r:id="rId54"/>
    <p:sldId id="5656" r:id="rId55"/>
    <p:sldId id="5648" r:id="rId56"/>
    <p:sldId id="5639" r:id="rId57"/>
    <p:sldId id="5614" r:id="rId58"/>
    <p:sldId id="5615" r:id="rId59"/>
    <p:sldId id="5616" r:id="rId60"/>
    <p:sldId id="5613" r:id="rId61"/>
    <p:sldId id="5611" r:id="rId62"/>
    <p:sldId id="5617" r:id="rId63"/>
    <p:sldId id="5618" r:id="rId64"/>
    <p:sldId id="5620" r:id="rId65"/>
    <p:sldId id="5619" r:id="rId66"/>
    <p:sldId id="5621" r:id="rId67"/>
    <p:sldId id="5622" r:id="rId68"/>
    <p:sldId id="5624" r:id="rId69"/>
    <p:sldId id="5625" r:id="rId70"/>
    <p:sldId id="5626" r:id="rId71"/>
    <p:sldId id="5627" r:id="rId72"/>
    <p:sldId id="5629" r:id="rId73"/>
    <p:sldId id="5628" r:id="rId74"/>
    <p:sldId id="5649" r:id="rId75"/>
    <p:sldId id="5630" r:id="rId76"/>
    <p:sldId id="5650" r:id="rId77"/>
    <p:sldId id="5640" r:id="rId78"/>
    <p:sldId id="5633" r:id="rId79"/>
    <p:sldId id="5634" r:id="rId80"/>
    <p:sldId id="5635" r:id="rId81"/>
    <p:sldId id="5636" r:id="rId82"/>
    <p:sldId id="5637" r:id="rId83"/>
    <p:sldId id="5638" r:id="rId84"/>
    <p:sldId id="563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D4104048-EA98-48CF-BBE7-8F3D6BDE364A}">
          <p14:sldIdLst>
            <p14:sldId id="257"/>
            <p14:sldId id="5642"/>
            <p14:sldId id="5643"/>
            <p14:sldId id="277"/>
            <p14:sldId id="5561"/>
            <p14:sldId id="5562"/>
            <p14:sldId id="5563"/>
            <p14:sldId id="5565"/>
            <p14:sldId id="5566"/>
            <p14:sldId id="5567"/>
            <p14:sldId id="272"/>
            <p14:sldId id="5572"/>
            <p14:sldId id="5597"/>
            <p14:sldId id="5595"/>
            <p14:sldId id="5601"/>
            <p14:sldId id="5602"/>
            <p14:sldId id="5603"/>
            <p14:sldId id="5604"/>
            <p14:sldId id="5596"/>
            <p14:sldId id="5576"/>
            <p14:sldId id="5577"/>
            <p14:sldId id="5579"/>
            <p14:sldId id="5580"/>
            <p14:sldId id="5569"/>
            <p14:sldId id="5583"/>
            <p14:sldId id="5657"/>
            <p14:sldId id="5570"/>
            <p14:sldId id="5588"/>
            <p14:sldId id="5590"/>
            <p14:sldId id="5591"/>
            <p14:sldId id="5592"/>
            <p14:sldId id="5593"/>
            <p14:sldId id="5598"/>
            <p14:sldId id="5599"/>
            <p14:sldId id="5651"/>
            <p14:sldId id="5581"/>
            <p14:sldId id="5600"/>
            <p14:sldId id="5606"/>
            <p14:sldId id="5608"/>
            <p14:sldId id="5609"/>
            <p14:sldId id="5610"/>
            <p14:sldId id="5641"/>
            <p14:sldId id="5644"/>
            <p14:sldId id="5645"/>
            <p14:sldId id="5646"/>
            <p14:sldId id="5647"/>
            <p14:sldId id="5612"/>
            <p14:sldId id="5652"/>
            <p14:sldId id="5654"/>
            <p14:sldId id="5653"/>
            <p14:sldId id="5655"/>
            <p14:sldId id="5656"/>
            <p14:sldId id="5648"/>
            <p14:sldId id="5639"/>
            <p14:sldId id="5614"/>
            <p14:sldId id="5615"/>
            <p14:sldId id="5616"/>
            <p14:sldId id="5613"/>
            <p14:sldId id="5611"/>
            <p14:sldId id="5617"/>
            <p14:sldId id="5618"/>
            <p14:sldId id="5620"/>
            <p14:sldId id="5619"/>
            <p14:sldId id="5621"/>
            <p14:sldId id="5622"/>
            <p14:sldId id="5624"/>
            <p14:sldId id="5625"/>
            <p14:sldId id="5626"/>
            <p14:sldId id="5627"/>
            <p14:sldId id="5629"/>
            <p14:sldId id="5628"/>
            <p14:sldId id="5649"/>
            <p14:sldId id="5630"/>
            <p14:sldId id="5650"/>
            <p14:sldId id="5640"/>
            <p14:sldId id="5633"/>
            <p14:sldId id="5634"/>
            <p14:sldId id="5635"/>
            <p14:sldId id="5636"/>
            <p14:sldId id="5637"/>
            <p14:sldId id="5638"/>
            <p14:sldId id="5631"/>
          </p14:sldIdLst>
        </p14:section>
        <p14:section name="Frequently Used Slides" id="{35603D77-6E78-4848-A724-EBE7456DD0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3B3B38"/>
    <a:srgbClr val="EFF4F8"/>
    <a:srgbClr val="B7D8F3"/>
    <a:srgbClr val="FF6900"/>
    <a:srgbClr val="51A0E1"/>
    <a:srgbClr val="D8D8D8"/>
    <a:srgbClr val="68ACE5"/>
    <a:srgbClr val="CF45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471"/>
  </p:normalViewPr>
  <p:slideViewPr>
    <p:cSldViewPr snapToGrid="0">
      <p:cViewPr varScale="1">
        <p:scale>
          <a:sx n="100" d="100"/>
          <a:sy n="100" d="100"/>
        </p:scale>
        <p:origin x="184" y="248"/>
      </p:cViewPr>
      <p:guideLst/>
    </p:cSldViewPr>
  </p:slideViewPr>
  <p:notesTextViewPr>
    <p:cViewPr>
      <p:scale>
        <a:sx n="1" d="1"/>
        <a:sy n="1" d="1"/>
      </p:scale>
      <p:origin x="0" y="0"/>
    </p:cViewPr>
  </p:notesTextViewPr>
  <p:notesViewPr>
    <p:cSldViewPr snapToGrid="0">
      <p:cViewPr varScale="1">
        <p:scale>
          <a:sx n="103" d="100"/>
          <a:sy n="103" d="100"/>
        </p:scale>
        <p:origin x="262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39B7-D642-41EE-A8F7-B02F0E063878}"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6DE9C-4C61-4B3D-9126-A8B8C33413B3}" type="slidenum">
              <a:rPr lang="en-US" smtClean="0"/>
              <a:t>‹#›</a:t>
            </a:fld>
            <a:endParaRPr lang="en-US"/>
          </a:p>
        </p:txBody>
      </p:sp>
    </p:spTree>
    <p:extLst>
      <p:ext uri="{BB962C8B-B14F-4D97-AF65-F5344CB8AC3E}">
        <p14:creationId xmlns:p14="http://schemas.microsoft.com/office/powerpoint/2010/main" val="3748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1</a:t>
            </a:fld>
            <a:endParaRPr lang="en-US"/>
          </a:p>
        </p:txBody>
      </p:sp>
    </p:spTree>
    <p:extLst>
      <p:ext uri="{BB962C8B-B14F-4D97-AF65-F5344CB8AC3E}">
        <p14:creationId xmlns:p14="http://schemas.microsoft.com/office/powerpoint/2010/main" val="2606343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81</a:t>
            </a:fld>
            <a:endParaRPr lang="en-US"/>
          </a:p>
        </p:txBody>
      </p:sp>
    </p:spTree>
    <p:extLst>
      <p:ext uri="{BB962C8B-B14F-4D97-AF65-F5344CB8AC3E}">
        <p14:creationId xmlns:p14="http://schemas.microsoft.com/office/powerpoint/2010/main" val="336518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a:t>
            </a:fld>
            <a:endParaRPr lang="en-US"/>
          </a:p>
        </p:txBody>
      </p:sp>
    </p:spTree>
    <p:extLst>
      <p:ext uri="{BB962C8B-B14F-4D97-AF65-F5344CB8AC3E}">
        <p14:creationId xmlns:p14="http://schemas.microsoft.com/office/powerpoint/2010/main" val="158664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4C"/>
                </a:solidFill>
                <a:effectLst/>
                <a:latin typeface="Lato" panose="020F0502020204030203" pitchFamily="34" charset="0"/>
              </a:rPr>
              <a:t>This map shows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 </a:t>
            </a:r>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8</a:t>
            </a:fld>
            <a:endParaRPr lang="en-US"/>
          </a:p>
        </p:txBody>
      </p:sp>
    </p:spTree>
    <p:extLst>
      <p:ext uri="{BB962C8B-B14F-4D97-AF65-F5344CB8AC3E}">
        <p14:creationId xmlns:p14="http://schemas.microsoft.com/office/powerpoint/2010/main" val="303277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31</a:t>
            </a:fld>
            <a:endParaRPr lang="en-US"/>
          </a:p>
        </p:txBody>
      </p:sp>
    </p:spTree>
    <p:extLst>
      <p:ext uri="{BB962C8B-B14F-4D97-AF65-F5344CB8AC3E}">
        <p14:creationId xmlns:p14="http://schemas.microsoft.com/office/powerpoint/2010/main" val="69695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33</a:t>
            </a:fld>
            <a:endParaRPr lang="en-US"/>
          </a:p>
        </p:txBody>
      </p:sp>
    </p:spTree>
    <p:extLst>
      <p:ext uri="{BB962C8B-B14F-4D97-AF65-F5344CB8AC3E}">
        <p14:creationId xmlns:p14="http://schemas.microsoft.com/office/powerpoint/2010/main" val="251711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16DE9C-4C61-4B3D-9126-A8B8C33413B3}" type="slidenum">
              <a:rPr lang="en-US" smtClean="0"/>
              <a:t>35</a:t>
            </a:fld>
            <a:endParaRPr lang="en-US"/>
          </a:p>
        </p:txBody>
      </p:sp>
    </p:spTree>
    <p:extLst>
      <p:ext uri="{BB962C8B-B14F-4D97-AF65-F5344CB8AC3E}">
        <p14:creationId xmlns:p14="http://schemas.microsoft.com/office/powerpoint/2010/main" val="377611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49</a:t>
            </a:fld>
            <a:endParaRPr lang="en-US"/>
          </a:p>
        </p:txBody>
      </p:sp>
    </p:spTree>
    <p:extLst>
      <p:ext uri="{BB962C8B-B14F-4D97-AF65-F5344CB8AC3E}">
        <p14:creationId xmlns:p14="http://schemas.microsoft.com/office/powerpoint/2010/main" val="192970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51</a:t>
            </a:fld>
            <a:endParaRPr lang="en-US"/>
          </a:p>
        </p:txBody>
      </p:sp>
    </p:spTree>
    <p:extLst>
      <p:ext uri="{BB962C8B-B14F-4D97-AF65-F5344CB8AC3E}">
        <p14:creationId xmlns:p14="http://schemas.microsoft.com/office/powerpoint/2010/main" val="86470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16DE9C-4C61-4B3D-9126-A8B8C33413B3}" type="slidenum">
              <a:rPr lang="en-US" smtClean="0"/>
              <a:t>73</a:t>
            </a:fld>
            <a:endParaRPr lang="en-US"/>
          </a:p>
        </p:txBody>
      </p:sp>
    </p:spTree>
    <p:extLst>
      <p:ext uri="{BB962C8B-B14F-4D97-AF65-F5344CB8AC3E}">
        <p14:creationId xmlns:p14="http://schemas.microsoft.com/office/powerpoint/2010/main" val="3943612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864FE-7E13-46C6-A7AB-90A3899C5C1A}"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411426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BEC2BB-C8FA-4F2D-B36D-F1597E42F3CC}"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03787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21BBFB-1758-404B-823A-A02431338641}"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6494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BA23C6-6269-4C0A-BD9D-0ABC9F58BB60}"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99409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DEE5D9-2DFE-4652-ADCA-F135F14A3767}" type="datetime1">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1149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9CF34-F820-402D-B2B0-B42E4D17764B}" type="datetime1">
              <a:rPr lang="en-US" smtClean="0"/>
              <a:t>11/22/24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85164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8002B-9551-4E8F-8CC3-BA37E15D40ED}" type="datetime1">
              <a:rPr lang="en-US" smtClean="0"/>
              <a:t>11/22/24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6101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649498-A7E8-4550-8182-438D80221B69}" type="datetime1">
              <a:rPr lang="en-US" smtClean="0"/>
              <a:t>11/22/24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287082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65652-194C-46FE-9E74-8F1C844CB237}" type="datetime1">
              <a:rPr lang="en-US" smtClean="0"/>
              <a:t>11/22/24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34346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8BE44-2DDA-4129-902D-EE60C7357751}" type="datetime1">
              <a:rPr lang="en-US" smtClean="0"/>
              <a:t>11/22/24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141203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6FAD7C-9114-4D52-9ACE-AC1C860B8A01}" type="datetime1">
              <a:rPr lang="en-US" smtClean="0"/>
              <a:t>11/22/24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2B2B5-E7D2-834C-A23F-9368FCAFC8F3}" type="slidenum">
              <a:rPr lang="en-US" smtClean="0"/>
              <a:t>‹#›</a:t>
            </a:fld>
            <a:endParaRPr lang="en-US"/>
          </a:p>
        </p:txBody>
      </p:sp>
    </p:spTree>
    <p:extLst>
      <p:ext uri="{BB962C8B-B14F-4D97-AF65-F5344CB8AC3E}">
        <p14:creationId xmlns:p14="http://schemas.microsoft.com/office/powerpoint/2010/main" val="902761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6B543-85F7-43F1-B28C-2950603702ED}" type="datetime1">
              <a:rPr lang="en-US" smtClean="0"/>
              <a:t>11/22/24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2B2B5-E7D2-834C-A23F-9368FCAFC8F3}" type="slidenum">
              <a:rPr lang="en-US" smtClean="0"/>
              <a:t>‹#›</a:t>
            </a:fld>
            <a:endParaRPr lang="en-US"/>
          </a:p>
        </p:txBody>
      </p:sp>
    </p:spTree>
    <p:extLst>
      <p:ext uri="{BB962C8B-B14F-4D97-AF65-F5344CB8AC3E}">
        <p14:creationId xmlns:p14="http://schemas.microsoft.com/office/powerpoint/2010/main" val="427115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FdnMWdICdRs&amp;list=PLDcUM9US4XdPz-KxHM4XHt7uUVGWWVSus" TargetMode="Externa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4ds.had.co.nz/" TargetMode="External"/><Relationship Id="rId4" Type="http://schemas.openxmlformats.org/officeDocument/2006/relationships/hyperlink" Target="https://tailwindcss.com/docs/customizing-color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publichealth.jhu.edu/johns-hopkins-biostatistics-cent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5" name="TextBox 5"/>
          <p:cNvSpPr txBox="1"/>
          <p:nvPr/>
        </p:nvSpPr>
        <p:spPr>
          <a:xfrm>
            <a:off x="869367" y="2079725"/>
            <a:ext cx="10453263" cy="2215991"/>
          </a:xfrm>
          <a:prstGeom prst="rect">
            <a:avLst/>
          </a:prstGeom>
        </p:spPr>
        <p:txBody>
          <a:bodyPr lIns="0" tIns="0" rIns="0" bIns="0" rtlCol="0" anchor="t">
            <a:spAutoFit/>
          </a:bodyPr>
          <a:lstStyle/>
          <a:p>
            <a:pPr algn="ctr"/>
            <a:r>
              <a:rPr lang="en-US" sz="4800" b="1" i="0" u="none" strike="noStrike" dirty="0">
                <a:solidFill>
                  <a:srgbClr val="000000"/>
                </a:solidFill>
                <a:effectLst/>
                <a:latin typeface="Aptos" panose="020B0004020202020204" pitchFamily="34" charset="0"/>
              </a:rPr>
              <a:t>Data Visualization:</a:t>
            </a:r>
          </a:p>
          <a:p>
            <a:pPr algn="ctr"/>
            <a:r>
              <a:rPr lang="en-US" sz="4800" b="0" i="0" u="none" strike="noStrike" dirty="0">
                <a:solidFill>
                  <a:srgbClr val="000000"/>
                </a:solidFill>
                <a:effectLst/>
                <a:latin typeface="Aptos" panose="020B0004020202020204" pitchFamily="34" charset="0"/>
              </a:rPr>
              <a:t>The substance, statistics, and design behind good, honest graphics</a:t>
            </a:r>
            <a:endParaRPr lang="en-US" sz="4800" dirty="0">
              <a:solidFill>
                <a:srgbClr val="51A0E1"/>
              </a:solidFill>
              <a:latin typeface="Proxima Nova"/>
            </a:endParaRPr>
          </a:p>
        </p:txBody>
      </p:sp>
      <p:sp>
        <p:nvSpPr>
          <p:cNvPr id="6" name="TextBox 6"/>
          <p:cNvSpPr txBox="1"/>
          <p:nvPr/>
        </p:nvSpPr>
        <p:spPr>
          <a:xfrm>
            <a:off x="3585480" y="620469"/>
            <a:ext cx="4669349" cy="297004"/>
          </a:xfrm>
          <a:prstGeom prst="rect">
            <a:avLst/>
          </a:prstGeom>
        </p:spPr>
        <p:txBody>
          <a:bodyPr lIns="0" tIns="0" rIns="0" bIns="0" rtlCol="0" anchor="t">
            <a:spAutoFit/>
          </a:bodyPr>
          <a:lstStyle/>
          <a:p>
            <a:pPr algn="ctr">
              <a:lnSpc>
                <a:spcPts val="2584"/>
              </a:lnSpc>
            </a:pPr>
            <a:r>
              <a:rPr lang="en-US" dirty="0">
                <a:solidFill>
                  <a:srgbClr val="FF6900"/>
                </a:solidFill>
                <a:latin typeface="Proxima Nova"/>
              </a:rPr>
              <a:t>21 November 2024</a:t>
            </a:r>
          </a:p>
        </p:txBody>
      </p:sp>
      <p:sp>
        <p:nvSpPr>
          <p:cNvPr id="8" name="TextBox 8"/>
          <p:cNvSpPr txBox="1"/>
          <p:nvPr/>
        </p:nvSpPr>
        <p:spPr>
          <a:xfrm>
            <a:off x="1964237" y="5457968"/>
            <a:ext cx="8263525" cy="1003031"/>
          </a:xfrm>
          <a:prstGeom prst="rect">
            <a:avLst/>
          </a:prstGeom>
        </p:spPr>
        <p:txBody>
          <a:bodyPr lIns="0" tIns="0" rIns="0" bIns="0" rtlCol="0" anchor="t">
            <a:spAutoFit/>
          </a:bodyPr>
          <a:lstStyle/>
          <a:p>
            <a:pPr algn="ctr">
              <a:lnSpc>
                <a:spcPts val="2707"/>
              </a:lnSpc>
            </a:pPr>
            <a:r>
              <a:rPr lang="en-US" sz="1933" dirty="0">
                <a:solidFill>
                  <a:srgbClr val="FF6900"/>
                </a:solidFill>
                <a:latin typeface="Proxima Nova"/>
              </a:rPr>
              <a:t>Erik Westlund, Ph.D.</a:t>
            </a:r>
            <a:br>
              <a:rPr lang="en-US" sz="1933" dirty="0">
                <a:solidFill>
                  <a:srgbClr val="FF6900"/>
                </a:solidFill>
                <a:latin typeface="Proxima Nova"/>
              </a:rPr>
            </a:br>
            <a:r>
              <a:rPr lang="en-US" sz="1933" dirty="0">
                <a:solidFill>
                  <a:srgbClr val="FF6900"/>
                </a:solidFill>
                <a:latin typeface="Proxima Nova"/>
              </a:rPr>
              <a:t>Johns Hopkins Biostatistics Center</a:t>
            </a:r>
          </a:p>
          <a:p>
            <a:pPr algn="ctr">
              <a:lnSpc>
                <a:spcPts val="2707"/>
              </a:lnSpc>
            </a:pPr>
            <a:r>
              <a:rPr lang="en-US" sz="1933" dirty="0">
                <a:solidFill>
                  <a:srgbClr val="FF6900"/>
                </a:solidFill>
                <a:latin typeface="Proxima Nova"/>
              </a:rPr>
              <a:t>Johns Hopkins Bloomberg School of Public Health</a:t>
            </a:r>
          </a:p>
        </p:txBody>
      </p:sp>
      <p:pic>
        <p:nvPicPr>
          <p:cNvPr id="10" name="Picture 9" descr="Blue text on a black background&#10;&#10;Description automatically generated">
            <a:extLst>
              <a:ext uri="{FF2B5EF4-FFF2-40B4-BE49-F238E27FC236}">
                <a16:creationId xmlns:a16="http://schemas.microsoft.com/office/drawing/2014/main" id="{8FE70A7C-16AC-3A98-102E-AF3E1E931EB8}"/>
              </a:ext>
            </a:extLst>
          </p:cNvPr>
          <p:cNvPicPr>
            <a:picLocks noChangeAspect="1"/>
          </p:cNvPicPr>
          <p:nvPr/>
        </p:nvPicPr>
        <p:blipFill>
          <a:blip r:embed="rId3"/>
          <a:stretch>
            <a:fillRect/>
          </a:stretch>
        </p:blipFill>
        <p:spPr>
          <a:xfrm>
            <a:off x="249701" y="285993"/>
            <a:ext cx="3195285" cy="864336"/>
          </a:xfrm>
          <a:prstGeom prst="rect">
            <a:avLst/>
          </a:prstGeom>
        </p:spPr>
      </p:pic>
      <p:pic>
        <p:nvPicPr>
          <p:cNvPr id="2" name="Picture 1" descr="Blue text on a black background&#10;&#10;Description automatically generated">
            <a:extLst>
              <a:ext uri="{FF2B5EF4-FFF2-40B4-BE49-F238E27FC236}">
                <a16:creationId xmlns:a16="http://schemas.microsoft.com/office/drawing/2014/main" id="{F1064CDA-C039-DA64-7A1D-42618C9A53E2}"/>
              </a:ext>
            </a:extLst>
          </p:cNvPr>
          <p:cNvPicPr>
            <a:picLocks noChangeAspect="1"/>
          </p:cNvPicPr>
          <p:nvPr/>
        </p:nvPicPr>
        <p:blipFill>
          <a:blip r:embed="rId4"/>
          <a:stretch>
            <a:fillRect/>
          </a:stretch>
        </p:blipFill>
        <p:spPr>
          <a:xfrm>
            <a:off x="7935790" y="-15264"/>
            <a:ext cx="4370266" cy="12712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4B2712E0-E457-64CD-3EB3-CD44D569B5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6ED7E7-06C9-8219-16EE-1F44B4D7B7D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838AE9BE-E22E-A2FD-F3FD-22DBFF4F3156}"/>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5F20EFF-FEBB-0F78-CA9D-20607300B2E7}"/>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4FD14DF-6E2A-0327-FCC6-4D7356B027A9}"/>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A004ADBC-B253-02F4-41AF-ACA5EDC7C753}"/>
              </a:ext>
            </a:extLst>
          </p:cNvPr>
          <p:cNvSpPr txBox="1"/>
          <p:nvPr/>
        </p:nvSpPr>
        <p:spPr>
          <a:xfrm>
            <a:off x="3184072" y="2653093"/>
            <a:ext cx="6052438" cy="2008948"/>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For “more routine, workaday designs… </a:t>
            </a:r>
            <a:r>
              <a:rPr lang="en-US" sz="2266" b="1" dirty="0">
                <a:solidFill>
                  <a:srgbClr val="002D72"/>
                </a:solidFill>
                <a:latin typeface="Proxima Nova"/>
              </a:rPr>
              <a:t>have a properly chosen format and design</a:t>
            </a:r>
            <a:r>
              <a:rPr lang="en-US" sz="2266" dirty="0">
                <a:solidFill>
                  <a:srgbClr val="002D72"/>
                </a:solidFill>
                <a:latin typeface="Proxima Nova"/>
              </a:rPr>
              <a:t>… use words, numbers, and drawing together, display an accessible complexity of detail… [and] avoid content-free decoration.”</a:t>
            </a:r>
          </a:p>
        </p:txBody>
      </p:sp>
      <p:sp>
        <p:nvSpPr>
          <p:cNvPr id="33" name="Slide Number Placeholder 32">
            <a:extLst>
              <a:ext uri="{FF2B5EF4-FFF2-40B4-BE49-F238E27FC236}">
                <a16:creationId xmlns:a16="http://schemas.microsoft.com/office/drawing/2014/main" id="{B6D7E159-ED7C-FE9C-24C6-B2265011BB35}"/>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10</a:t>
            </a:fld>
            <a:endParaRPr lang="en-US" dirty="0">
              <a:solidFill>
                <a:srgbClr val="EFF4F8"/>
              </a:solidFill>
              <a:latin typeface="Proxima Nova"/>
            </a:endParaRPr>
          </a:p>
        </p:txBody>
      </p:sp>
    </p:spTree>
    <p:extLst>
      <p:ext uri="{BB962C8B-B14F-4D97-AF65-F5344CB8AC3E}">
        <p14:creationId xmlns:p14="http://schemas.microsoft.com/office/powerpoint/2010/main" val="239919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386B-569B-AB84-4435-B891A92A0F7F}"/>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Technology</a:t>
            </a:r>
          </a:p>
        </p:txBody>
      </p:sp>
      <p:sp>
        <p:nvSpPr>
          <p:cNvPr id="3" name="Text Placeholder 2">
            <a:extLst>
              <a:ext uri="{FF2B5EF4-FFF2-40B4-BE49-F238E27FC236}">
                <a16:creationId xmlns:a16="http://schemas.microsoft.com/office/drawing/2014/main" id="{6642F849-6092-5A7A-CDD2-BF17DA695456}"/>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4D214490-0D99-FEF8-BD4E-5A22738B5477}"/>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016D46-F486-CA8B-194F-9C23B0BB6FB9}"/>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03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DA7D97A-3FB7-FEA5-9F71-B7A41DB015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8DC32E2-3B7C-6C4B-288D-E43E7E294E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75D3F788-EEB3-8FA8-41C3-AE26D54A1C2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5A10169-650D-FEED-CCC9-16C2576CB4BD}"/>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5C262F1E-FEEE-83BF-0F06-514EACC2724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Tools</a:t>
            </a:r>
          </a:p>
        </p:txBody>
      </p:sp>
      <p:sp>
        <p:nvSpPr>
          <p:cNvPr id="31" name="TextBox 31">
            <a:extLst>
              <a:ext uri="{FF2B5EF4-FFF2-40B4-BE49-F238E27FC236}">
                <a16:creationId xmlns:a16="http://schemas.microsoft.com/office/drawing/2014/main" id="{29F4F921-D5C8-4818-13C0-976949CDAC12}"/>
              </a:ext>
            </a:extLst>
          </p:cNvPr>
          <p:cNvSpPr txBox="1"/>
          <p:nvPr/>
        </p:nvSpPr>
        <p:spPr>
          <a:xfrm>
            <a:off x="5763986" y="2636707"/>
            <a:ext cx="5148795" cy="2419317"/>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 use R, </a:t>
            </a:r>
            <a:r>
              <a:rPr lang="en-US" sz="2266" dirty="0" err="1">
                <a:solidFill>
                  <a:srgbClr val="002D72"/>
                </a:solidFill>
                <a:latin typeface="Proxima Nova"/>
              </a:rPr>
              <a:t>Rstudio</a:t>
            </a:r>
            <a:r>
              <a:rPr lang="en-US" sz="2266" dirty="0">
                <a:solidFill>
                  <a:srgbClr val="002D72"/>
                </a:solidFill>
                <a:latin typeface="Proxima Nova"/>
              </a:rPr>
              <a:t>, and </a:t>
            </a:r>
            <a:r>
              <a:rPr lang="en-US" sz="2266" dirty="0" err="1">
                <a:solidFill>
                  <a:srgbClr val="002D72"/>
                </a:solidFill>
                <a:latin typeface="Proxima Nova"/>
              </a:rPr>
              <a:t>Tidyverse</a:t>
            </a:r>
            <a:r>
              <a:rPr lang="en-US" sz="2266" dirty="0">
                <a:solidFill>
                  <a:srgbClr val="002D72"/>
                </a:solidFill>
                <a:latin typeface="Proxima Nova"/>
              </a:rPr>
              <a:t> tools</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Your current tools are good enough.</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They provide good defaults, </a:t>
            </a:r>
            <a:r>
              <a:rPr lang="en-US" sz="2266" b="1" dirty="0">
                <a:solidFill>
                  <a:srgbClr val="002D72"/>
                </a:solidFill>
                <a:latin typeface="Proxima Nova"/>
              </a:rPr>
              <a:t>but make sure to use them</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2800BDD0-8A65-5D7D-7F1F-DDD07EF0B911}"/>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12</a:t>
            </a:fld>
            <a:endParaRPr lang="en-US" dirty="0">
              <a:solidFill>
                <a:srgbClr val="EFF4F8"/>
              </a:solidFill>
              <a:latin typeface="Proxima Nova"/>
            </a:endParaRPr>
          </a:p>
        </p:txBody>
      </p:sp>
      <p:pic>
        <p:nvPicPr>
          <p:cNvPr id="5" name="Picture 4">
            <a:extLst>
              <a:ext uri="{FF2B5EF4-FFF2-40B4-BE49-F238E27FC236}">
                <a16:creationId xmlns:a16="http://schemas.microsoft.com/office/drawing/2014/main" id="{108C3D76-C5E7-675D-19D4-22E22FD95563}"/>
              </a:ext>
            </a:extLst>
          </p:cNvPr>
          <p:cNvPicPr>
            <a:picLocks noChangeAspect="1"/>
          </p:cNvPicPr>
          <p:nvPr/>
        </p:nvPicPr>
        <p:blipFill>
          <a:blip r:embed="rId2"/>
          <a:stretch>
            <a:fillRect/>
          </a:stretch>
        </p:blipFill>
        <p:spPr>
          <a:xfrm>
            <a:off x="3671480" y="2316086"/>
            <a:ext cx="1056427" cy="1214891"/>
          </a:xfrm>
          <a:prstGeom prst="rect">
            <a:avLst/>
          </a:prstGeom>
        </p:spPr>
      </p:pic>
      <p:pic>
        <p:nvPicPr>
          <p:cNvPr id="34" name="Picture 33">
            <a:extLst>
              <a:ext uri="{FF2B5EF4-FFF2-40B4-BE49-F238E27FC236}">
                <a16:creationId xmlns:a16="http://schemas.microsoft.com/office/drawing/2014/main" id="{51B4F17C-78EB-FD50-434A-07DFAA62EBA2}"/>
              </a:ext>
            </a:extLst>
          </p:cNvPr>
          <p:cNvPicPr>
            <a:picLocks noChangeAspect="1"/>
          </p:cNvPicPr>
          <p:nvPr/>
        </p:nvPicPr>
        <p:blipFill>
          <a:blip r:embed="rId3"/>
          <a:stretch>
            <a:fillRect/>
          </a:stretch>
        </p:blipFill>
        <p:spPr>
          <a:xfrm>
            <a:off x="1415155" y="2303952"/>
            <a:ext cx="1435843" cy="1110597"/>
          </a:xfrm>
          <a:prstGeom prst="rect">
            <a:avLst/>
          </a:prstGeom>
        </p:spPr>
      </p:pic>
      <p:pic>
        <p:nvPicPr>
          <p:cNvPr id="35" name="Picture 34">
            <a:extLst>
              <a:ext uri="{FF2B5EF4-FFF2-40B4-BE49-F238E27FC236}">
                <a16:creationId xmlns:a16="http://schemas.microsoft.com/office/drawing/2014/main" id="{2DC9C5D1-366A-57EA-E184-C48F6CACFE3F}"/>
              </a:ext>
            </a:extLst>
          </p:cNvPr>
          <p:cNvPicPr>
            <a:picLocks noChangeAspect="1"/>
          </p:cNvPicPr>
          <p:nvPr/>
        </p:nvPicPr>
        <p:blipFill>
          <a:blip r:embed="rId4"/>
          <a:stretch>
            <a:fillRect/>
          </a:stretch>
        </p:blipFill>
        <p:spPr>
          <a:xfrm>
            <a:off x="1566107" y="3809633"/>
            <a:ext cx="3314700" cy="1210333"/>
          </a:xfrm>
          <a:prstGeom prst="rect">
            <a:avLst/>
          </a:prstGeom>
        </p:spPr>
      </p:pic>
    </p:spTree>
    <p:extLst>
      <p:ext uri="{BB962C8B-B14F-4D97-AF65-F5344CB8AC3E}">
        <p14:creationId xmlns:p14="http://schemas.microsoft.com/office/powerpoint/2010/main" val="269615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FFBF4F33-A30A-F649-31ED-83DAE1030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9C577-E965-EA63-2A9E-B85FCF19713E}"/>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Coding Assistants</a:t>
            </a:r>
          </a:p>
        </p:txBody>
      </p:sp>
      <p:sp>
        <p:nvSpPr>
          <p:cNvPr id="3" name="Text Placeholder 2">
            <a:extLst>
              <a:ext uri="{FF2B5EF4-FFF2-40B4-BE49-F238E27FC236}">
                <a16:creationId xmlns:a16="http://schemas.microsoft.com/office/drawing/2014/main" id="{2FD6157F-B612-873E-FCD0-BFCDFD602A78}"/>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Use them, just be careful.</a:t>
            </a:r>
          </a:p>
        </p:txBody>
      </p:sp>
      <p:cxnSp>
        <p:nvCxnSpPr>
          <p:cNvPr id="7" name="Straight Connector 6">
            <a:extLst>
              <a:ext uri="{FF2B5EF4-FFF2-40B4-BE49-F238E27FC236}">
                <a16:creationId xmlns:a16="http://schemas.microsoft.com/office/drawing/2014/main" id="{2F7B0494-CCAE-ABE9-77C7-549B2A6D16D2}"/>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B60A621-2ADB-8B66-F02E-8EBC439CF0E1}"/>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57998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BAB3-2931-1BD1-8162-4D7EA6EE0AA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E8FEE99-74EF-4FFF-F108-EA99399CB19E}"/>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Coding assistants</a:t>
            </a:r>
          </a:p>
        </p:txBody>
      </p:sp>
      <p:sp>
        <p:nvSpPr>
          <p:cNvPr id="4" name="AutoShape 4">
            <a:extLst>
              <a:ext uri="{FF2B5EF4-FFF2-40B4-BE49-F238E27FC236}">
                <a16:creationId xmlns:a16="http://schemas.microsoft.com/office/drawing/2014/main" id="{6B927397-5513-CBA0-5726-151920F71F7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B2165C0-5295-8603-0FD2-D9665F73A286}"/>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7BEDC8E-E25F-A14F-147B-2912B971B9E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14</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CDD8DBA4-E102-09CA-A1C1-7F74814DE96C}"/>
              </a:ext>
            </a:extLst>
          </p:cNvPr>
          <p:cNvSpPr txBox="1"/>
          <p:nvPr/>
        </p:nvSpPr>
        <p:spPr>
          <a:xfrm>
            <a:off x="695663" y="2153043"/>
            <a:ext cx="10658137" cy="3240054"/>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If we’re being honest,  making the computer create even the most complicated graphics is now trivially easy thanks to ChatGPT.</a:t>
            </a:r>
          </a:p>
          <a:p>
            <a:pPr marL="342900" indent="-342900">
              <a:lnSpc>
                <a:spcPts val="3173"/>
              </a:lnSpc>
              <a:buFont typeface="Arial" panose="020B0604020202020204" pitchFamily="34" charset="0"/>
              <a:buChar char="•"/>
            </a:pPr>
            <a:r>
              <a:rPr lang="en-US" sz="2266" dirty="0">
                <a:solidFill>
                  <a:srgbClr val="002D72"/>
                </a:solidFill>
                <a:latin typeface="Proxima Nova"/>
              </a:rPr>
              <a:t>This, however, results in analysts needing to </a:t>
            </a:r>
            <a:r>
              <a:rPr lang="en-US" sz="2266" b="1" dirty="0">
                <a:solidFill>
                  <a:srgbClr val="002D72"/>
                </a:solidFill>
                <a:latin typeface="Proxima Nova"/>
              </a:rPr>
              <a:t>read</a:t>
            </a:r>
            <a:r>
              <a:rPr lang="en-US" sz="2266" dirty="0">
                <a:solidFill>
                  <a:srgbClr val="002D72"/>
                </a:solidFill>
                <a:latin typeface="Proxima Nova"/>
              </a:rPr>
              <a:t> more code than they write to ensure correctness</a:t>
            </a:r>
          </a:p>
          <a:p>
            <a:pPr marL="342900" indent="-342900">
              <a:lnSpc>
                <a:spcPts val="3173"/>
              </a:lnSpc>
              <a:buFont typeface="Arial" panose="020B0604020202020204" pitchFamily="34" charset="0"/>
              <a:buChar char="•"/>
            </a:pPr>
            <a:r>
              <a:rPr lang="en-US" sz="2266" dirty="0">
                <a:solidFill>
                  <a:srgbClr val="002D72"/>
                </a:solidFill>
                <a:latin typeface="Proxima Nova"/>
              </a:rPr>
              <a:t>To do this well, it’s important to know basic principles and what is going on under the hood of your software, so I recommend studying the grammar of graphics, the language you are working with, and your tools.</a:t>
            </a:r>
          </a:p>
          <a:p>
            <a:pPr marL="342900" indent="-342900">
              <a:lnSpc>
                <a:spcPts val="3173"/>
              </a:lnSpc>
              <a:buFont typeface="Arial" panose="020B0604020202020204" pitchFamily="34" charset="0"/>
              <a:buChar char="•"/>
            </a:pPr>
            <a:endParaRPr lang="en-US" sz="2266" dirty="0">
              <a:solidFill>
                <a:srgbClr val="002D72"/>
              </a:solidFill>
              <a:latin typeface="Proxima Nova"/>
            </a:endParaRPr>
          </a:p>
        </p:txBody>
      </p:sp>
    </p:spTree>
    <p:extLst>
      <p:ext uri="{BB962C8B-B14F-4D97-AF65-F5344CB8AC3E}">
        <p14:creationId xmlns:p14="http://schemas.microsoft.com/office/powerpoint/2010/main" val="110785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07D26-47E4-5B43-E01C-22E7D46280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1D0A577-F24D-726A-8A25-3B0863F0B45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Prompt</a:t>
            </a:r>
          </a:p>
        </p:txBody>
      </p:sp>
      <p:sp>
        <p:nvSpPr>
          <p:cNvPr id="4" name="AutoShape 4">
            <a:extLst>
              <a:ext uri="{FF2B5EF4-FFF2-40B4-BE49-F238E27FC236}">
                <a16:creationId xmlns:a16="http://schemas.microsoft.com/office/drawing/2014/main" id="{D3BB6640-854E-F2CD-F97F-730727D9509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6B2411-65D5-B5C3-3125-C0F55BE9848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2CA6640-64FA-274E-8B11-4A6988C177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61A4E6DE-F044-01A8-FFD1-49A802C72910}"/>
              </a:ext>
            </a:extLst>
          </p:cNvPr>
          <p:cNvSpPr txBox="1"/>
          <p:nvPr/>
        </p:nvSpPr>
        <p:spPr>
          <a:xfrm>
            <a:off x="1492085" y="1695416"/>
            <a:ext cx="10243457" cy="4770537"/>
          </a:xfrm>
          <a:prstGeom prst="rect">
            <a:avLst/>
          </a:prstGeom>
        </p:spPr>
        <p:txBody>
          <a:bodyPr wrap="square" lIns="0" tIns="0" rIns="0" bIns="0" rtlCol="0" anchor="t">
            <a:spAutoFit/>
          </a:bodyPr>
          <a:lstStyle/>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 have a plot of auto data. The data set is named "auto." The variables I'm interested are: price, efficiency (variable name: mpg), weight, and manufacturer.  The data set only includes the variable "make," which has both the manufacturer and the car name.  Can you first split "make" into "manufacturer" and "model." Weight is a continuous measure, but it would be helpful to split this data into categories of small, medium, and large.</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I'd then like a plot comparing efficiency to weight. Facet this into small, medium, and large cars. On each figure, annotate the least efficient car with its make and model, one average car with its make and model, and the most efficient car with its make and model.</a:t>
            </a:r>
          </a:p>
          <a:p>
            <a:pPr marL="342900" indent="-342900">
              <a:lnSpc>
                <a:spcPct val="150000"/>
              </a:lnSpc>
              <a:buFont typeface="Arial" panose="020B0604020202020204" pitchFamily="34" charset="0"/>
              <a:buChar char="•"/>
            </a:pPr>
            <a:endPar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pPr>
              <a:lnSpc>
                <a:spcPct val="150000"/>
              </a:lnSpc>
            </a:pPr>
            <a:r>
              <a:rPr lang="en-US" sz="1600" dirty="0">
                <a:solidFill>
                  <a:srgbClr val="002D72"/>
                </a:solidFill>
                <a:latin typeface="Fira Code" panose="020B0809050000020004" pitchFamily="34" charset="0"/>
                <a:ea typeface="Fira Code" panose="020B0809050000020004" pitchFamily="34" charset="0"/>
                <a:cs typeface="Fira Code" panose="020B0809050000020004" pitchFamily="34" charset="0"/>
              </a:rPr>
              <a:t>Use ggplot2 with the minimal theme. Change the type face to "Inter"</a:t>
            </a:r>
          </a:p>
        </p:txBody>
      </p:sp>
    </p:spTree>
    <p:extLst>
      <p:ext uri="{BB962C8B-B14F-4D97-AF65-F5344CB8AC3E}">
        <p14:creationId xmlns:p14="http://schemas.microsoft.com/office/powerpoint/2010/main" val="298971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4070-60A3-64D8-DE8E-449E2DEBB46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EF2AE28-CDA4-D194-87A9-72AE1029F15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16</a:t>
            </a:fld>
            <a:endParaRPr lang="en-US" dirty="0">
              <a:solidFill>
                <a:srgbClr val="002D72"/>
              </a:solidFill>
              <a:latin typeface="Proxima Nova"/>
            </a:endParaRPr>
          </a:p>
        </p:txBody>
      </p:sp>
      <p:pic>
        <p:nvPicPr>
          <p:cNvPr id="13" name="Picture 12" descr="A graph with colorful dots&#10;&#10;Description automatically generated">
            <a:extLst>
              <a:ext uri="{FF2B5EF4-FFF2-40B4-BE49-F238E27FC236}">
                <a16:creationId xmlns:a16="http://schemas.microsoft.com/office/drawing/2014/main" id="{216B51AB-628D-D422-5858-7CA36EBF215C}"/>
              </a:ext>
            </a:extLst>
          </p:cNvPr>
          <p:cNvPicPr>
            <a:picLocks noChangeAspect="1"/>
          </p:cNvPicPr>
          <p:nvPr/>
        </p:nvPicPr>
        <p:blipFill>
          <a:blip r:embed="rId2"/>
          <a:stretch>
            <a:fillRect/>
          </a:stretch>
        </p:blipFill>
        <p:spPr>
          <a:xfrm>
            <a:off x="919843" y="504370"/>
            <a:ext cx="10858500" cy="5077353"/>
          </a:xfrm>
          <a:prstGeom prst="rect">
            <a:avLst/>
          </a:prstGeom>
        </p:spPr>
      </p:pic>
    </p:spTree>
    <p:extLst>
      <p:ext uri="{BB962C8B-B14F-4D97-AF65-F5344CB8AC3E}">
        <p14:creationId xmlns:p14="http://schemas.microsoft.com/office/powerpoint/2010/main" val="3182501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0F80F-ED4A-F0CC-7E7C-659543A9C5E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D3D28D-A03B-8EB9-4249-5431670ABBB6}"/>
              </a:ext>
            </a:extLst>
          </p:cNvPr>
          <p:cNvSpPr txBox="1"/>
          <p:nvPr/>
        </p:nvSpPr>
        <p:spPr>
          <a:xfrm>
            <a:off x="1734083" y="307686"/>
            <a:ext cx="6876517"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Iteration</a:t>
            </a:r>
          </a:p>
        </p:txBody>
      </p:sp>
      <p:sp>
        <p:nvSpPr>
          <p:cNvPr id="4" name="AutoShape 4">
            <a:extLst>
              <a:ext uri="{FF2B5EF4-FFF2-40B4-BE49-F238E27FC236}">
                <a16:creationId xmlns:a16="http://schemas.microsoft.com/office/drawing/2014/main" id="{65BE910F-40CD-7282-CC16-91E157C2A02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76A4843-FBBE-CEAE-6E0F-6BE1EB66644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15CDF5-B8FF-C623-A8A6-BFFDFE05296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883392D-8FCC-8CAD-7F3D-B28B91123F54}"/>
              </a:ext>
            </a:extLst>
          </p:cNvPr>
          <p:cNvSpPr txBox="1"/>
          <p:nvPr/>
        </p:nvSpPr>
        <p:spPr>
          <a:xfrm>
            <a:off x="137693" y="1550829"/>
            <a:ext cx="6148807" cy="5355312"/>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That's a good start, but there are issues.  For one, the text colors look bad. Can you pick out a color from Tailwind's design system, in the 600 or 700 range?  Moreover, the labels need to dodge the points. They are sometime son top of each other. Moreover, it looks like you added more than one car per facet. Please don't do this.  There is too much information about manufacturers.   So please remove per-manufacturer colors and that legend entirely.  Could you add a GAM smoother to each plot? Center the title and make it bold.  Make sure we only have three car labels per facet and make sure they are never on top of each other.</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 few issues. There are not a lot of large cars.  Lets start over.  By the way, I stored the source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auto_data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as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source_auto</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so you can always start any data manipulations with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source_data</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okay, good start.  Change "Average efficient" to "Average efficiency"</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And stop having so many average groups.  There's correctly one least and one most.  But there are something like five of average efficiency.  I believe this is because there are multiples with the same value.  Please make sure it picks only one.</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 text for average is hard to read because its on the line and ribbon. Can we dodge that?  We can put the labels farther away and point at them with arrows.</a:t>
            </a:r>
            <a:b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b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
        <p:nvSpPr>
          <p:cNvPr id="3" name="TextBox 31">
            <a:extLst>
              <a:ext uri="{FF2B5EF4-FFF2-40B4-BE49-F238E27FC236}">
                <a16:creationId xmlns:a16="http://schemas.microsoft.com/office/drawing/2014/main" id="{5FC9F84D-9FCE-4C3E-2AAF-8921CB1C4231}"/>
              </a:ext>
            </a:extLst>
          </p:cNvPr>
          <p:cNvSpPr txBox="1"/>
          <p:nvPr/>
        </p:nvSpPr>
        <p:spPr>
          <a:xfrm>
            <a:off x="6440373" y="1476557"/>
            <a:ext cx="5613935" cy="5724644"/>
          </a:xfrm>
          <a:prstGeom prst="rect">
            <a:avLst/>
          </a:prstGeom>
        </p:spPr>
        <p:txBody>
          <a:bodyPr wrap="square" lIns="0" tIns="0" rIns="0" bIns="0" rtlCol="0" anchor="t">
            <a:spAutoFit/>
          </a:bodyPr>
          <a:lstStyle/>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There are ties for least efficient, so you are ending up with two there. You need to do the same thing for least, average, and most.   There are no arrows; only for one on least.   Can you also make those specific points green, blue, and red (most, average, least) the rest of the points can be a lighter gray.</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Almost there. Make the points a little darker. You can use tailwind slate 500</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then use green 600 for most and red 700 for least. </a:t>
            </a: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the  "vs" in the title to "vs." Make the facet headings bold.  And make the x and y axis labels bold.</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Very close.  Make the average dot a blue 700 from tailwind.  It's hard to see.  Make the weight say Weight (LBS.) and make the smoother ribbon just a little less dark.</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OK. Very close.  Change "LBS" to "lbs."  Make the blue dot darker.  And change the title to "Efficiency vs. Weight for Compact and Large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change "Large Cars" to "Full-size Cars”</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can you make the text a little bigger all around so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i</a:t>
            </a:r>
            <a:r>
              <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rPr>
              <a:t> can see it better on </a:t>
            </a:r>
            <a:r>
              <a:rPr lang="en-US" sz="1200"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powerpoint</a:t>
            </a:r>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a:p>
            <a:endParaRPr lang="en-US" sz="1200" dirty="0">
              <a:solidFill>
                <a:srgbClr val="002D72"/>
              </a:solidFill>
              <a:latin typeface="Fira Code" panose="020B0809050000020004" pitchFamily="34" charset="0"/>
              <a:ea typeface="Fira Code" panose="020B0809050000020004" pitchFamily="34" charset="0"/>
              <a:cs typeface="Fira Code" panose="020B0809050000020004" pitchFamily="34" charset="0"/>
            </a:endParaRPr>
          </a:p>
        </p:txBody>
      </p:sp>
    </p:spTree>
    <p:extLst>
      <p:ext uri="{BB962C8B-B14F-4D97-AF65-F5344CB8AC3E}">
        <p14:creationId xmlns:p14="http://schemas.microsoft.com/office/powerpoint/2010/main" val="236373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FE563-F103-4190-ECF8-417676E99244}"/>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803CCED-A52E-DFF7-3ACE-31988DB5D5D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18</a:t>
            </a:fld>
            <a:endParaRPr lang="en-US" dirty="0">
              <a:solidFill>
                <a:srgbClr val="002D72"/>
              </a:solidFill>
              <a:latin typeface="Proxima Nova"/>
            </a:endParaRPr>
          </a:p>
        </p:txBody>
      </p:sp>
      <p:pic>
        <p:nvPicPr>
          <p:cNvPr id="11" name="Picture 10" descr="A graph with lines and dots&#10;&#10;Description automatically generated">
            <a:extLst>
              <a:ext uri="{FF2B5EF4-FFF2-40B4-BE49-F238E27FC236}">
                <a16:creationId xmlns:a16="http://schemas.microsoft.com/office/drawing/2014/main" id="{4747D668-B63B-581E-873E-341C7EF3C806}"/>
              </a:ext>
            </a:extLst>
          </p:cNvPr>
          <p:cNvPicPr>
            <a:picLocks noChangeAspect="1"/>
          </p:cNvPicPr>
          <p:nvPr/>
        </p:nvPicPr>
        <p:blipFill>
          <a:blip r:embed="rId2"/>
          <a:stretch>
            <a:fillRect/>
          </a:stretch>
        </p:blipFill>
        <p:spPr>
          <a:xfrm>
            <a:off x="429985" y="439057"/>
            <a:ext cx="11248285" cy="5259614"/>
          </a:xfrm>
          <a:prstGeom prst="rect">
            <a:avLst/>
          </a:prstGeom>
        </p:spPr>
      </p:pic>
    </p:spTree>
    <p:extLst>
      <p:ext uri="{BB962C8B-B14F-4D97-AF65-F5344CB8AC3E}">
        <p14:creationId xmlns:p14="http://schemas.microsoft.com/office/powerpoint/2010/main" val="5920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EF7CE9FA-EF26-01DE-1484-71441F595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D1689-622D-7273-4B4C-901A0E188AD8}"/>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Design</a:t>
            </a:r>
          </a:p>
        </p:txBody>
      </p:sp>
      <p:sp>
        <p:nvSpPr>
          <p:cNvPr id="3" name="Text Placeholder 2">
            <a:extLst>
              <a:ext uri="{FF2B5EF4-FFF2-40B4-BE49-F238E27FC236}">
                <a16:creationId xmlns:a16="http://schemas.microsoft.com/office/drawing/2014/main" id="{0127A876-B7E7-B7C2-DE64-C6755693D924}"/>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Choose sensible defaults</a:t>
            </a:r>
          </a:p>
        </p:txBody>
      </p:sp>
      <p:cxnSp>
        <p:nvCxnSpPr>
          <p:cNvPr id="7" name="Straight Connector 6">
            <a:extLst>
              <a:ext uri="{FF2B5EF4-FFF2-40B4-BE49-F238E27FC236}">
                <a16:creationId xmlns:a16="http://schemas.microsoft.com/office/drawing/2014/main" id="{6F9DEE56-8151-06BD-56A4-83EB715940E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198C11A9-8923-ABAA-5D21-C4C32990316C}"/>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74133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1B22927-FFCA-476C-6740-2A83C8333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20B2-960A-B3BC-3273-A9FA20C93591}"/>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Resources</a:t>
            </a:r>
          </a:p>
        </p:txBody>
      </p:sp>
      <p:sp>
        <p:nvSpPr>
          <p:cNvPr id="3" name="Text Placeholder 2">
            <a:extLst>
              <a:ext uri="{FF2B5EF4-FFF2-40B4-BE49-F238E27FC236}">
                <a16:creationId xmlns:a16="http://schemas.microsoft.com/office/drawing/2014/main" id="{E1D45288-E43D-879F-E06D-5D7F5B88A6A4}"/>
              </a:ext>
            </a:extLst>
          </p:cNvPr>
          <p:cNvSpPr>
            <a:spLocks noGrp="1"/>
          </p:cNvSpPr>
          <p:nvPr>
            <p:ph type="body" idx="1"/>
          </p:nvPr>
        </p:nvSpPr>
        <p:spPr>
          <a:xfrm>
            <a:off x="831850" y="4682946"/>
            <a:ext cx="10515600" cy="1500187"/>
          </a:xfrm>
        </p:spPr>
        <p:txBody>
          <a:bodyPr>
            <a:normAutofit/>
          </a:bodyPr>
          <a:lstStyle/>
          <a:p>
            <a:endParaRPr lang="en-US" sz="2800" b="1" dirty="0">
              <a:solidFill>
                <a:srgbClr val="51A0E1"/>
              </a:solidFill>
              <a:latin typeface="Proxima Nova"/>
              <a:ea typeface="Open Sans SemiBold" pitchFamily="2" charset="0"/>
              <a:cs typeface="Open Sans SemiBold" pitchFamily="2" charset="0"/>
            </a:endParaRPr>
          </a:p>
        </p:txBody>
      </p:sp>
      <p:cxnSp>
        <p:nvCxnSpPr>
          <p:cNvPr id="7" name="Straight Connector 6">
            <a:extLst>
              <a:ext uri="{FF2B5EF4-FFF2-40B4-BE49-F238E27FC236}">
                <a16:creationId xmlns:a16="http://schemas.microsoft.com/office/drawing/2014/main" id="{88393567-9B77-EAB0-DBEE-302CDEF42CBF}"/>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42B6CBB9-8B03-4FAB-C1E6-FC6A6F6429C4}"/>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406949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40AB7-2D67-B181-8B1C-FA9A2ECC486B}"/>
              </a:ext>
            </a:extLst>
          </p:cNvPr>
          <p:cNvSpPr>
            <a:spLocks noGrp="1"/>
          </p:cNvSpPr>
          <p:nvPr>
            <p:ph type="sldNum" sz="quarter" idx="12"/>
          </p:nvPr>
        </p:nvSpPr>
        <p:spPr/>
        <p:txBody>
          <a:bodyPr/>
          <a:lstStyle/>
          <a:p>
            <a:fld id="{9562B2B5-E7D2-834C-A23F-9368FCAFC8F3}" type="slidenum">
              <a:rPr lang="en-US" smtClean="0"/>
              <a:t>20</a:t>
            </a:fld>
            <a:endParaRPr lang="en-US"/>
          </a:p>
        </p:txBody>
      </p:sp>
      <p:pic>
        <p:nvPicPr>
          <p:cNvPr id="3" name="Picture 2" descr="Cartoon of a cartoon bear sitting in a chair&#10;&#10;Description automatically generated">
            <a:extLst>
              <a:ext uri="{FF2B5EF4-FFF2-40B4-BE49-F238E27FC236}">
                <a16:creationId xmlns:a16="http://schemas.microsoft.com/office/drawing/2014/main" id="{233B3B47-B0FA-FA00-F054-7BBD366161D9}"/>
              </a:ext>
            </a:extLst>
          </p:cNvPr>
          <p:cNvPicPr>
            <a:picLocks noChangeAspect="1"/>
          </p:cNvPicPr>
          <p:nvPr/>
        </p:nvPicPr>
        <p:blipFill>
          <a:blip r:embed="rId2"/>
          <a:stretch>
            <a:fillRect/>
          </a:stretch>
        </p:blipFill>
        <p:spPr>
          <a:xfrm>
            <a:off x="797108" y="1863989"/>
            <a:ext cx="2692400" cy="2349500"/>
          </a:xfrm>
          <a:prstGeom prst="rect">
            <a:avLst/>
          </a:prstGeom>
        </p:spPr>
      </p:pic>
      <p:pic>
        <p:nvPicPr>
          <p:cNvPr id="5" name="Picture 4">
            <a:extLst>
              <a:ext uri="{FF2B5EF4-FFF2-40B4-BE49-F238E27FC236}">
                <a16:creationId xmlns:a16="http://schemas.microsoft.com/office/drawing/2014/main" id="{C8B5861C-18AF-9B5E-4617-D3372A2F008F}"/>
              </a:ext>
            </a:extLst>
          </p:cNvPr>
          <p:cNvPicPr>
            <a:picLocks noChangeAspect="1"/>
          </p:cNvPicPr>
          <p:nvPr/>
        </p:nvPicPr>
        <p:blipFill>
          <a:blip r:embed="rId3"/>
          <a:stretch>
            <a:fillRect/>
          </a:stretch>
        </p:blipFill>
        <p:spPr>
          <a:xfrm>
            <a:off x="797108" y="658493"/>
            <a:ext cx="984617" cy="761582"/>
          </a:xfrm>
          <a:prstGeom prst="rect">
            <a:avLst/>
          </a:prstGeom>
        </p:spPr>
      </p:pic>
      <p:sp>
        <p:nvSpPr>
          <p:cNvPr id="9" name="TextBox 8">
            <a:extLst>
              <a:ext uri="{FF2B5EF4-FFF2-40B4-BE49-F238E27FC236}">
                <a16:creationId xmlns:a16="http://schemas.microsoft.com/office/drawing/2014/main" id="{1E59039D-CE62-3D93-5A45-9F25BAE197D3}"/>
              </a:ext>
            </a:extLst>
          </p:cNvPr>
          <p:cNvSpPr txBox="1"/>
          <p:nvPr/>
        </p:nvSpPr>
        <p:spPr>
          <a:xfrm>
            <a:off x="427534" y="5153917"/>
            <a:ext cx="10365652" cy="1384995"/>
          </a:xfrm>
          <a:prstGeom prst="rect">
            <a:avLst/>
          </a:prstGeom>
          <a:noFill/>
        </p:spPr>
        <p:txBody>
          <a:bodyPr wrap="square">
            <a:spAutoFit/>
          </a:bodyPr>
          <a:lstStyle/>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 &lt;- loess(mpg ~ price, auto, span = 0.5, degree = 1)</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seq(min(</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max(</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length.out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50)</a:t>
            </a:r>
          </a:p>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&lt;- predict(loess,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plot(x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auto$price</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y =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auto$mpg</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pch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16,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"Price",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ylab</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"MPG", main = "MPG v. Price")</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lines(</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loess.x</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loess.y</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lwd</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2)</a:t>
            </a:r>
          </a:p>
        </p:txBody>
      </p:sp>
      <p:pic>
        <p:nvPicPr>
          <p:cNvPr id="11" name="Picture 10" descr="A graph of a graph showing the price of a stock market&#10;&#10;Description automatically generated with medium confidence">
            <a:extLst>
              <a:ext uri="{FF2B5EF4-FFF2-40B4-BE49-F238E27FC236}">
                <a16:creationId xmlns:a16="http://schemas.microsoft.com/office/drawing/2014/main" id="{9FAAE0CD-3D5F-0BA1-6F25-BC677DEDD486}"/>
              </a:ext>
            </a:extLst>
          </p:cNvPr>
          <p:cNvPicPr>
            <a:picLocks noChangeAspect="1"/>
          </p:cNvPicPr>
          <p:nvPr/>
        </p:nvPicPr>
        <p:blipFill>
          <a:blip r:embed="rId4"/>
          <a:stretch>
            <a:fillRect/>
          </a:stretch>
        </p:blipFill>
        <p:spPr>
          <a:xfrm>
            <a:off x="5121092" y="266004"/>
            <a:ext cx="6273800" cy="4705350"/>
          </a:xfrm>
          <a:prstGeom prst="rect">
            <a:avLst/>
          </a:prstGeom>
        </p:spPr>
      </p:pic>
    </p:spTree>
    <p:extLst>
      <p:ext uri="{BB962C8B-B14F-4D97-AF65-F5344CB8AC3E}">
        <p14:creationId xmlns:p14="http://schemas.microsoft.com/office/powerpoint/2010/main" val="364028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50FE2-D31F-86D1-9EB0-173EA206F1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B72408-F00D-7322-36BC-D70535F50BFD}"/>
              </a:ext>
            </a:extLst>
          </p:cNvPr>
          <p:cNvSpPr>
            <a:spLocks noGrp="1"/>
          </p:cNvSpPr>
          <p:nvPr>
            <p:ph type="sldNum" sz="quarter" idx="12"/>
          </p:nvPr>
        </p:nvSpPr>
        <p:spPr/>
        <p:txBody>
          <a:bodyPr/>
          <a:lstStyle/>
          <a:p>
            <a:fld id="{9562B2B5-E7D2-834C-A23F-9368FCAFC8F3}" type="slidenum">
              <a:rPr lang="en-US" smtClean="0"/>
              <a:t>21</a:t>
            </a:fld>
            <a:endParaRPr lang="en-US"/>
          </a:p>
        </p:txBody>
      </p:sp>
      <p:pic>
        <p:nvPicPr>
          <p:cNvPr id="6" name="Picture 5" descr="Cartoon bear wearing a tuxedo&#10;&#10;Description automatically generated">
            <a:extLst>
              <a:ext uri="{FF2B5EF4-FFF2-40B4-BE49-F238E27FC236}">
                <a16:creationId xmlns:a16="http://schemas.microsoft.com/office/drawing/2014/main" id="{A234CB5C-F272-E08F-B3E2-8BA70AF5DA85}"/>
              </a:ext>
            </a:extLst>
          </p:cNvPr>
          <p:cNvPicPr>
            <a:picLocks noChangeAspect="1"/>
          </p:cNvPicPr>
          <p:nvPr/>
        </p:nvPicPr>
        <p:blipFill>
          <a:blip r:embed="rId2"/>
          <a:stretch>
            <a:fillRect/>
          </a:stretch>
        </p:blipFill>
        <p:spPr>
          <a:xfrm>
            <a:off x="594434" y="2311400"/>
            <a:ext cx="2654300" cy="2235200"/>
          </a:xfrm>
          <a:prstGeom prst="rect">
            <a:avLst/>
          </a:prstGeom>
        </p:spPr>
      </p:pic>
      <p:pic>
        <p:nvPicPr>
          <p:cNvPr id="10" name="Picture 9">
            <a:extLst>
              <a:ext uri="{FF2B5EF4-FFF2-40B4-BE49-F238E27FC236}">
                <a16:creationId xmlns:a16="http://schemas.microsoft.com/office/drawing/2014/main" id="{4E856806-F506-DE4C-59A7-83ED7FC06488}"/>
              </a:ext>
            </a:extLst>
          </p:cNvPr>
          <p:cNvPicPr>
            <a:picLocks noChangeAspect="1"/>
          </p:cNvPicPr>
          <p:nvPr/>
        </p:nvPicPr>
        <p:blipFill>
          <a:blip r:embed="rId3"/>
          <a:stretch>
            <a:fillRect/>
          </a:stretch>
        </p:blipFill>
        <p:spPr>
          <a:xfrm>
            <a:off x="594434" y="653041"/>
            <a:ext cx="1056427" cy="1214891"/>
          </a:xfrm>
          <a:prstGeom prst="rect">
            <a:avLst/>
          </a:prstGeom>
        </p:spPr>
      </p:pic>
      <p:sp>
        <p:nvSpPr>
          <p:cNvPr id="12" name="TextBox 11">
            <a:extLst>
              <a:ext uri="{FF2B5EF4-FFF2-40B4-BE49-F238E27FC236}">
                <a16:creationId xmlns:a16="http://schemas.microsoft.com/office/drawing/2014/main" id="{CE0E2C1B-989B-EDCE-B36E-F4E7B811120D}"/>
              </a:ext>
            </a:extLst>
          </p:cNvPr>
          <p:cNvSpPr txBox="1"/>
          <p:nvPr/>
        </p:nvSpPr>
        <p:spPr>
          <a:xfrm>
            <a:off x="480134" y="5433536"/>
            <a:ext cx="10182423" cy="1169551"/>
          </a:xfrm>
          <a:prstGeom prst="rect">
            <a:avLst/>
          </a:prstGeom>
          <a:noFill/>
        </p:spPr>
        <p:txBody>
          <a:bodyPr wrap="square">
            <a:spAutoFit/>
          </a:bodyPr>
          <a:lstStyle/>
          <a:p>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(auto,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(x = price, y = mpg))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geom_point</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geom_smooth</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(method = "loess", se = FALSE)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labs(x = "Price", y = "MPG", title = "MPG v. Price") +</a:t>
            </a:r>
          </a:p>
          <a:p>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14" name="Picture 13" descr="A graph with a line going up&#10;&#10;Description automatically generated">
            <a:extLst>
              <a:ext uri="{FF2B5EF4-FFF2-40B4-BE49-F238E27FC236}">
                <a16:creationId xmlns:a16="http://schemas.microsoft.com/office/drawing/2014/main" id="{8CB43C6F-D98D-923A-3BC6-5A26735A89CD}"/>
              </a:ext>
            </a:extLst>
          </p:cNvPr>
          <p:cNvPicPr>
            <a:picLocks noChangeAspect="1"/>
          </p:cNvPicPr>
          <p:nvPr/>
        </p:nvPicPr>
        <p:blipFill>
          <a:blip r:embed="rId4"/>
          <a:stretch>
            <a:fillRect/>
          </a:stretch>
        </p:blipFill>
        <p:spPr>
          <a:xfrm>
            <a:off x="4910101" y="544359"/>
            <a:ext cx="5903693" cy="4427770"/>
          </a:xfrm>
          <a:prstGeom prst="rect">
            <a:avLst/>
          </a:prstGeom>
        </p:spPr>
      </p:pic>
    </p:spTree>
    <p:extLst>
      <p:ext uri="{BB962C8B-B14F-4D97-AF65-F5344CB8AC3E}">
        <p14:creationId xmlns:p14="http://schemas.microsoft.com/office/powerpoint/2010/main" val="2531245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E336-E93B-5D39-4B2B-64B26BF5F4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9FC69-ECC2-67EF-BAD4-3B9447DEC5E7}"/>
              </a:ext>
            </a:extLst>
          </p:cNvPr>
          <p:cNvSpPr>
            <a:spLocks noGrp="1"/>
          </p:cNvSpPr>
          <p:nvPr>
            <p:ph type="sldNum" sz="quarter" idx="12"/>
          </p:nvPr>
        </p:nvSpPr>
        <p:spPr/>
        <p:txBody>
          <a:bodyPr/>
          <a:lstStyle/>
          <a:p>
            <a:fld id="{9562B2B5-E7D2-834C-A23F-9368FCAFC8F3}" type="slidenum">
              <a:rPr lang="en-US" smtClean="0"/>
              <a:t>22</a:t>
            </a:fld>
            <a:endParaRPr lang="en-US"/>
          </a:p>
        </p:txBody>
      </p:sp>
      <p:sp>
        <p:nvSpPr>
          <p:cNvPr id="9" name="TextBox 8">
            <a:extLst>
              <a:ext uri="{FF2B5EF4-FFF2-40B4-BE49-F238E27FC236}">
                <a16:creationId xmlns:a16="http://schemas.microsoft.com/office/drawing/2014/main" id="{A2AB83DC-0350-A8F5-CD6D-DB0F66849F3B}"/>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E3A68205-CC16-B07E-8E78-FFEF2DEC5AE1}"/>
              </a:ext>
            </a:extLst>
          </p:cNvPr>
          <p:cNvPicPr>
            <a:picLocks noChangeAspect="1"/>
          </p:cNvPicPr>
          <p:nvPr/>
        </p:nvPicPr>
        <p:blipFill>
          <a:blip r:embed="rId2"/>
          <a:stretch>
            <a:fillRect/>
          </a:stretch>
        </p:blipFill>
        <p:spPr>
          <a:xfrm>
            <a:off x="411191" y="622499"/>
            <a:ext cx="3314700" cy="1210333"/>
          </a:xfrm>
          <a:prstGeom prst="rect">
            <a:avLst/>
          </a:prstGeom>
        </p:spPr>
      </p:pic>
      <p:pic>
        <p:nvPicPr>
          <p:cNvPr id="8" name="Graphic 7">
            <a:extLst>
              <a:ext uri="{FF2B5EF4-FFF2-40B4-BE49-F238E27FC236}">
                <a16:creationId xmlns:a16="http://schemas.microsoft.com/office/drawing/2014/main" id="{26C141D9-7BF1-EC9D-249E-2523B7674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0908" y="740372"/>
            <a:ext cx="7471915" cy="4483149"/>
          </a:xfrm>
          <a:prstGeom prst="rect">
            <a:avLst/>
          </a:prstGeom>
        </p:spPr>
      </p:pic>
      <p:pic>
        <p:nvPicPr>
          <p:cNvPr id="11" name="Picture 10" descr="Cartoon bear wearing a tuxedo&#10;&#10;Description automatically generated">
            <a:extLst>
              <a:ext uri="{FF2B5EF4-FFF2-40B4-BE49-F238E27FC236}">
                <a16:creationId xmlns:a16="http://schemas.microsoft.com/office/drawing/2014/main" id="{5387CC01-276F-6531-27B0-E25F57DE2D60}"/>
              </a:ext>
            </a:extLst>
          </p:cNvPr>
          <p:cNvPicPr>
            <a:picLocks noChangeAspect="1"/>
          </p:cNvPicPr>
          <p:nvPr/>
        </p:nvPicPr>
        <p:blipFill>
          <a:blip r:embed="rId5"/>
          <a:stretch>
            <a:fillRect/>
          </a:stretch>
        </p:blipFill>
        <p:spPr>
          <a:xfrm>
            <a:off x="741391" y="2133109"/>
            <a:ext cx="2654300" cy="2235200"/>
          </a:xfrm>
          <a:prstGeom prst="rect">
            <a:avLst/>
          </a:prstGeom>
        </p:spPr>
      </p:pic>
    </p:spTree>
    <p:extLst>
      <p:ext uri="{BB962C8B-B14F-4D97-AF65-F5344CB8AC3E}">
        <p14:creationId xmlns:p14="http://schemas.microsoft.com/office/powerpoint/2010/main" val="40681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A8A3-0343-F631-1398-B8BD9FEC5C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87266-3B25-3A0E-B984-BEC60119B4E2}"/>
              </a:ext>
            </a:extLst>
          </p:cNvPr>
          <p:cNvSpPr>
            <a:spLocks noGrp="1"/>
          </p:cNvSpPr>
          <p:nvPr>
            <p:ph type="sldNum" sz="quarter" idx="12"/>
          </p:nvPr>
        </p:nvSpPr>
        <p:spPr/>
        <p:txBody>
          <a:bodyPr/>
          <a:lstStyle/>
          <a:p>
            <a:fld id="{9562B2B5-E7D2-834C-A23F-9368FCAFC8F3}" type="slidenum">
              <a:rPr lang="en-US" smtClean="0"/>
              <a:t>23</a:t>
            </a:fld>
            <a:endParaRPr lang="en-US"/>
          </a:p>
        </p:txBody>
      </p:sp>
      <p:sp>
        <p:nvSpPr>
          <p:cNvPr id="9" name="TextBox 8">
            <a:extLst>
              <a:ext uri="{FF2B5EF4-FFF2-40B4-BE49-F238E27FC236}">
                <a16:creationId xmlns:a16="http://schemas.microsoft.com/office/drawing/2014/main" id="{13591D63-4BBC-56BE-81D0-37DFB41AEFDA}"/>
              </a:ext>
            </a:extLst>
          </p:cNvPr>
          <p:cNvSpPr txBox="1"/>
          <p:nvPr/>
        </p:nvSpPr>
        <p:spPr>
          <a:xfrm>
            <a:off x="509177" y="5748296"/>
            <a:ext cx="10365652" cy="307777"/>
          </a:xfrm>
          <a:prstGeom prst="rect">
            <a:avLst/>
          </a:prstGeom>
          <a:noFill/>
        </p:spPr>
        <p:txBody>
          <a:bodyPr wrap="square">
            <a:spAutoFit/>
          </a:bodyPr>
          <a:lstStyle/>
          <a:p>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twoway</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(scatter  mpg) (</a:t>
            </a:r>
            <a:r>
              <a:rPr lang="en-US" sz="1400" b="1"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lowess</a:t>
            </a:r>
            <a:r>
              <a:rPr lang="en-US" sz="14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price mpg), subtitle("Price vs. MPG") scheme(s2color)</a:t>
            </a:r>
            <a:endParaRPr lang="en-US" sz="1400" b="1"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4" name="Picture 3">
            <a:extLst>
              <a:ext uri="{FF2B5EF4-FFF2-40B4-BE49-F238E27FC236}">
                <a16:creationId xmlns:a16="http://schemas.microsoft.com/office/drawing/2014/main" id="{6EA87AF6-FD55-845F-3B10-16E80CCC9A9B}"/>
              </a:ext>
            </a:extLst>
          </p:cNvPr>
          <p:cNvPicPr>
            <a:picLocks noChangeAspect="1"/>
          </p:cNvPicPr>
          <p:nvPr/>
        </p:nvPicPr>
        <p:blipFill>
          <a:blip r:embed="rId2"/>
          <a:stretch>
            <a:fillRect/>
          </a:stretch>
        </p:blipFill>
        <p:spPr>
          <a:xfrm>
            <a:off x="509177" y="602725"/>
            <a:ext cx="3314700" cy="1210333"/>
          </a:xfrm>
          <a:prstGeom prst="rect">
            <a:avLst/>
          </a:prstGeom>
        </p:spPr>
      </p:pic>
      <p:pic>
        <p:nvPicPr>
          <p:cNvPr id="6" name="Picture 5" descr="Cartoon of a bear with a big teeth&#10;&#10;Description automatically generated">
            <a:extLst>
              <a:ext uri="{FF2B5EF4-FFF2-40B4-BE49-F238E27FC236}">
                <a16:creationId xmlns:a16="http://schemas.microsoft.com/office/drawing/2014/main" id="{15CCD420-8C51-EC78-6C4F-10C8448C005D}"/>
              </a:ext>
            </a:extLst>
          </p:cNvPr>
          <p:cNvPicPr>
            <a:picLocks noChangeAspect="1"/>
          </p:cNvPicPr>
          <p:nvPr/>
        </p:nvPicPr>
        <p:blipFill>
          <a:blip r:embed="rId3"/>
          <a:stretch>
            <a:fillRect/>
          </a:stretch>
        </p:blipFill>
        <p:spPr>
          <a:xfrm>
            <a:off x="838200" y="1884105"/>
            <a:ext cx="2895600" cy="2108200"/>
          </a:xfrm>
          <a:prstGeom prst="rect">
            <a:avLst/>
          </a:prstGeom>
        </p:spPr>
      </p:pic>
      <p:pic>
        <p:nvPicPr>
          <p:cNvPr id="11" name="Graphic 10">
            <a:extLst>
              <a:ext uri="{FF2B5EF4-FFF2-40B4-BE49-F238E27FC236}">
                <a16:creationId xmlns:a16="http://schemas.microsoft.com/office/drawing/2014/main" id="{268EAB36-6DBE-A7FA-57F4-7279690B9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1228" y="602725"/>
            <a:ext cx="6422572" cy="4670961"/>
          </a:xfrm>
          <a:prstGeom prst="rect">
            <a:avLst/>
          </a:prstGeom>
        </p:spPr>
      </p:pic>
    </p:spTree>
    <p:extLst>
      <p:ext uri="{BB962C8B-B14F-4D97-AF65-F5344CB8AC3E}">
        <p14:creationId xmlns:p14="http://schemas.microsoft.com/office/powerpoint/2010/main" val="229110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E46A0-BB09-F92E-0212-E1148035BC7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4416885-2ECB-58B5-25AF-46F77A24DF12}"/>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Colors &amp; Color Schemes</a:t>
            </a:r>
          </a:p>
        </p:txBody>
      </p:sp>
      <p:sp>
        <p:nvSpPr>
          <p:cNvPr id="4" name="AutoShape 4">
            <a:extLst>
              <a:ext uri="{FF2B5EF4-FFF2-40B4-BE49-F238E27FC236}">
                <a16:creationId xmlns:a16="http://schemas.microsoft.com/office/drawing/2014/main" id="{0EEA3324-EF32-B8AB-56D1-6A6E29DBF9B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AF95953-F117-FF5B-E660-81410A49BFA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E05206D-92C0-6478-E2C3-ACEF1276179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24</a:t>
            </a:fld>
            <a:endParaRPr lang="en-US" dirty="0">
              <a:solidFill>
                <a:srgbClr val="002D72"/>
              </a:solidFill>
              <a:latin typeface="Proxima Nova"/>
            </a:endParaRPr>
          </a:p>
        </p:txBody>
      </p:sp>
      <p:pic>
        <p:nvPicPr>
          <p:cNvPr id="5" name="Picture 4">
            <a:extLst>
              <a:ext uri="{FF2B5EF4-FFF2-40B4-BE49-F238E27FC236}">
                <a16:creationId xmlns:a16="http://schemas.microsoft.com/office/drawing/2014/main" id="{DC72736F-00B2-043C-0AC2-9BDD419C7A6D}"/>
              </a:ext>
            </a:extLst>
          </p:cNvPr>
          <p:cNvPicPr>
            <a:picLocks noChangeAspect="1"/>
          </p:cNvPicPr>
          <p:nvPr/>
        </p:nvPicPr>
        <p:blipFill>
          <a:blip r:embed="rId3"/>
          <a:stretch>
            <a:fillRect/>
          </a:stretch>
        </p:blipFill>
        <p:spPr>
          <a:xfrm>
            <a:off x="6878807" y="1399493"/>
            <a:ext cx="4697928" cy="5369060"/>
          </a:xfrm>
          <a:prstGeom prst="rect">
            <a:avLst/>
          </a:prstGeom>
        </p:spPr>
      </p:pic>
      <p:sp>
        <p:nvSpPr>
          <p:cNvPr id="6" name="TextBox 31">
            <a:extLst>
              <a:ext uri="{FF2B5EF4-FFF2-40B4-BE49-F238E27FC236}">
                <a16:creationId xmlns:a16="http://schemas.microsoft.com/office/drawing/2014/main" id="{4F6BA24C-B2D2-488D-75EE-B65F801D849F}"/>
              </a:ext>
            </a:extLst>
          </p:cNvPr>
          <p:cNvSpPr txBox="1"/>
          <p:nvPr/>
        </p:nvSpPr>
        <p:spPr>
          <a:xfrm>
            <a:off x="695663" y="2153043"/>
            <a:ext cx="51336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The </a:t>
            </a:r>
            <a:r>
              <a:rPr lang="en-US" sz="2266" dirty="0" err="1">
                <a:solidFill>
                  <a:srgbClr val="002D72"/>
                </a:solidFill>
                <a:latin typeface="Proxima Nova"/>
              </a:rPr>
              <a:t>RColorBrewer</a:t>
            </a:r>
            <a:r>
              <a:rPr lang="en-US" sz="2266" dirty="0">
                <a:solidFill>
                  <a:srgbClr val="002D72"/>
                </a:solidFill>
                <a:latin typeface="Proxima Nova"/>
              </a:rPr>
              <a:t> package gives good default color schemes that are accessible (i.e., easy to read for everyone) and aesthetically pleasing.</a:t>
            </a:r>
          </a:p>
          <a:p>
            <a:pPr>
              <a:lnSpc>
                <a:spcPts val="3173"/>
              </a:lnSpc>
            </a:pPr>
            <a:endParaRPr lang="en-US" sz="2266" dirty="0">
              <a:solidFill>
                <a:srgbClr val="002D72"/>
              </a:solidFill>
              <a:latin typeface="Proxima Nova"/>
            </a:endParaRPr>
          </a:p>
          <a:p>
            <a:pPr>
              <a:lnSpc>
                <a:spcPts val="3173"/>
              </a:lnSpc>
            </a:pPr>
            <a:r>
              <a:rPr lang="en-US" sz="2266" dirty="0" err="1">
                <a:solidFill>
                  <a:srgbClr val="002D72"/>
                </a:solidFill>
                <a:latin typeface="Proxima Nova"/>
              </a:rPr>
              <a:t>ggplot</a:t>
            </a:r>
            <a:r>
              <a:rPr lang="en-US" sz="2266" dirty="0">
                <a:solidFill>
                  <a:srgbClr val="002D72"/>
                </a:solidFill>
                <a:latin typeface="Proxima Nova"/>
              </a:rPr>
              <a:t> by default picks out pleasing colors that are distinguishable from each other by the human eye. </a:t>
            </a:r>
          </a:p>
        </p:txBody>
      </p:sp>
    </p:spTree>
    <p:extLst>
      <p:ext uri="{BB962C8B-B14F-4D97-AF65-F5344CB8AC3E}">
        <p14:creationId xmlns:p14="http://schemas.microsoft.com/office/powerpoint/2010/main" val="73889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0C8A-502F-C787-29FB-6DEBDBFF0BC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96C77F-8699-1891-1CE9-E948C3A19EBC}"/>
              </a:ext>
            </a:extLst>
          </p:cNvPr>
          <p:cNvSpPr txBox="1"/>
          <p:nvPr/>
        </p:nvSpPr>
        <p:spPr>
          <a:xfrm>
            <a:off x="1734083" y="307686"/>
            <a:ext cx="4361917" cy="863313"/>
          </a:xfrm>
          <a:prstGeom prst="rect">
            <a:avLst/>
          </a:prstGeom>
        </p:spPr>
        <p:txBody>
          <a:bodyPr lIns="0" tIns="0" rIns="0" bIns="0" rtlCol="0" anchor="t">
            <a:spAutoFit/>
          </a:bodyPr>
          <a:lstStyle/>
          <a:p>
            <a:pPr>
              <a:lnSpc>
                <a:spcPts val="7546"/>
              </a:lnSpc>
              <a:spcBef>
                <a:spcPct val="0"/>
              </a:spcBef>
            </a:pPr>
            <a:r>
              <a:rPr lang="en-US" sz="5390" dirty="0">
                <a:solidFill>
                  <a:srgbClr val="002D72"/>
                </a:solidFill>
                <a:latin typeface="Proxima Nova"/>
              </a:rPr>
              <a:t>Custom colors</a:t>
            </a:r>
          </a:p>
        </p:txBody>
      </p:sp>
      <p:sp>
        <p:nvSpPr>
          <p:cNvPr id="4" name="AutoShape 4">
            <a:extLst>
              <a:ext uri="{FF2B5EF4-FFF2-40B4-BE49-F238E27FC236}">
                <a16:creationId xmlns:a16="http://schemas.microsoft.com/office/drawing/2014/main" id="{995B9A15-5C8B-0ED4-66EB-7962DBA92B7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B774F9C-155F-9B9C-6673-ED32A85C2FE4}"/>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3A76AA4-E543-C2BC-0BE5-9E4505706B3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25</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5FFE68F1-E763-1878-A3FA-8C6AFB2E9B79}"/>
              </a:ext>
            </a:extLst>
          </p:cNvPr>
          <p:cNvSpPr txBox="1"/>
          <p:nvPr/>
        </p:nvSpPr>
        <p:spPr>
          <a:xfrm>
            <a:off x="695663" y="2153043"/>
            <a:ext cx="3762037" cy="3240054"/>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If you want good custom color palettes, I included R code to easily access the </a:t>
            </a:r>
            <a:r>
              <a:rPr lang="en-US" sz="2266" dirty="0" err="1">
                <a:solidFill>
                  <a:srgbClr val="002D72"/>
                </a:solidFill>
                <a:latin typeface="Proxima Nova"/>
              </a:rPr>
              <a:t>TailwindCSS</a:t>
            </a:r>
            <a:r>
              <a:rPr lang="en-US" sz="2266" dirty="0">
                <a:solidFill>
                  <a:srgbClr val="002D72"/>
                </a:solidFill>
                <a:latin typeface="Proxima Nova"/>
              </a:rPr>
              <a:t> design system defaults in `</a:t>
            </a:r>
            <a:r>
              <a:rPr lang="en-US" sz="2266" dirty="0" err="1">
                <a:solidFill>
                  <a:srgbClr val="002D72"/>
                </a:solidFill>
                <a:latin typeface="Proxima Nova"/>
              </a:rPr>
              <a:t>colors.R</a:t>
            </a:r>
            <a:r>
              <a:rPr lang="en-US" sz="2266" dirty="0">
                <a:solidFill>
                  <a:srgbClr val="002D72"/>
                </a:solidFill>
                <a:latin typeface="Proxima Nova"/>
              </a:rPr>
              <a:t>`</a:t>
            </a:r>
          </a:p>
          <a:p>
            <a:pPr>
              <a:lnSpc>
                <a:spcPts val="3173"/>
              </a:lnSpc>
            </a:pPr>
            <a:endParaRPr lang="en-US" sz="2266" dirty="0">
              <a:solidFill>
                <a:srgbClr val="002D72"/>
              </a:solidFill>
              <a:latin typeface="Proxima Nova"/>
            </a:endParaRPr>
          </a:p>
          <a:p>
            <a:pPr>
              <a:lnSpc>
                <a:spcPts val="3173"/>
              </a:lnSpc>
            </a:pPr>
            <a:r>
              <a:rPr lang="en-US" sz="2266" dirty="0">
                <a:solidFill>
                  <a:srgbClr val="002D72"/>
                </a:solidFill>
                <a:latin typeface="Proxima Nova"/>
              </a:rPr>
              <a:t>Use with discretion on complex plots!</a:t>
            </a:r>
          </a:p>
        </p:txBody>
      </p:sp>
      <p:pic>
        <p:nvPicPr>
          <p:cNvPr id="11" name="Picture 10" descr="A row of blue squares with white text&#10;&#10;Description automatically generated">
            <a:extLst>
              <a:ext uri="{FF2B5EF4-FFF2-40B4-BE49-F238E27FC236}">
                <a16:creationId xmlns:a16="http://schemas.microsoft.com/office/drawing/2014/main" id="{CF67602A-D57A-C9ED-8C21-37582C596F91}"/>
              </a:ext>
            </a:extLst>
          </p:cNvPr>
          <p:cNvPicPr>
            <a:picLocks noChangeAspect="1"/>
          </p:cNvPicPr>
          <p:nvPr/>
        </p:nvPicPr>
        <p:blipFill>
          <a:blip r:embed="rId3"/>
          <a:stretch>
            <a:fillRect/>
          </a:stretch>
        </p:blipFill>
        <p:spPr>
          <a:xfrm>
            <a:off x="5344822" y="1728495"/>
            <a:ext cx="6531556" cy="4397271"/>
          </a:xfrm>
          <a:prstGeom prst="rect">
            <a:avLst/>
          </a:prstGeom>
        </p:spPr>
      </p:pic>
      <p:sp>
        <p:nvSpPr>
          <p:cNvPr id="12" name="TextBox 11">
            <a:extLst>
              <a:ext uri="{FF2B5EF4-FFF2-40B4-BE49-F238E27FC236}">
                <a16:creationId xmlns:a16="http://schemas.microsoft.com/office/drawing/2014/main" id="{8BAA3FB5-06A4-2609-9A9E-C5C67DE9BE70}"/>
              </a:ext>
            </a:extLst>
          </p:cNvPr>
          <p:cNvSpPr txBox="1"/>
          <p:nvPr/>
        </p:nvSpPr>
        <p:spPr>
          <a:xfrm>
            <a:off x="266922" y="6413853"/>
            <a:ext cx="5760872" cy="307777"/>
          </a:xfrm>
          <a:prstGeom prst="rect">
            <a:avLst/>
          </a:prstGeom>
          <a:noFill/>
        </p:spPr>
        <p:txBody>
          <a:bodyPr wrap="none" rtlCol="0">
            <a:spAutoFit/>
          </a:bodyPr>
          <a:lstStyle/>
          <a:p>
            <a:r>
              <a:rPr lang="en-US" sz="1400" b="1" dirty="0"/>
              <a:t>Accessibility Color Checker:</a:t>
            </a:r>
            <a:r>
              <a:rPr lang="en-US" sz="1400" dirty="0"/>
              <a:t> https://</a:t>
            </a:r>
            <a:r>
              <a:rPr lang="en-US" sz="1400" dirty="0" err="1"/>
              <a:t>webaim.org</a:t>
            </a:r>
            <a:r>
              <a:rPr lang="en-US" sz="1400" dirty="0"/>
              <a:t>/resources/</a:t>
            </a:r>
            <a:r>
              <a:rPr lang="en-US" sz="1400" dirty="0" err="1"/>
              <a:t>contrastchecker</a:t>
            </a:r>
            <a:r>
              <a:rPr lang="en-US" sz="1400" dirty="0"/>
              <a:t>/</a:t>
            </a:r>
          </a:p>
        </p:txBody>
      </p:sp>
    </p:spTree>
    <p:extLst>
      <p:ext uri="{BB962C8B-B14F-4D97-AF65-F5344CB8AC3E}">
        <p14:creationId xmlns:p14="http://schemas.microsoft.com/office/powerpoint/2010/main" val="13863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667447A-BDE0-7A43-4E16-1C4724D7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4D1F4-1B52-E53E-99E7-4A87537CB9ED}"/>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Code</a:t>
            </a:r>
          </a:p>
        </p:txBody>
      </p:sp>
      <p:sp>
        <p:nvSpPr>
          <p:cNvPr id="3" name="Text Placeholder 2">
            <a:extLst>
              <a:ext uri="{FF2B5EF4-FFF2-40B4-BE49-F238E27FC236}">
                <a16:creationId xmlns:a16="http://schemas.microsoft.com/office/drawing/2014/main" id="{4507F85E-7AD2-6B1C-0872-332B573345CF}"/>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The grammar of graphics</a:t>
            </a:r>
          </a:p>
        </p:txBody>
      </p:sp>
      <p:cxnSp>
        <p:nvCxnSpPr>
          <p:cNvPr id="7" name="Straight Connector 6">
            <a:extLst>
              <a:ext uri="{FF2B5EF4-FFF2-40B4-BE49-F238E27FC236}">
                <a16:creationId xmlns:a16="http://schemas.microsoft.com/office/drawing/2014/main" id="{2D9D17BB-BFDB-B6F5-799B-8BA6CE040805}"/>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CDEB16A9-31BE-D1F6-C61A-AEC874353BD8}"/>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300907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587F1-847E-BE06-31BC-9151E913D34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4B6E3E-67E7-6B81-38BA-1EEF6AA5D3A4}"/>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The grammar of graphics</a:t>
            </a:r>
          </a:p>
        </p:txBody>
      </p:sp>
      <p:sp>
        <p:nvSpPr>
          <p:cNvPr id="3" name="TextBox 3">
            <a:extLst>
              <a:ext uri="{FF2B5EF4-FFF2-40B4-BE49-F238E27FC236}">
                <a16:creationId xmlns:a16="http://schemas.microsoft.com/office/drawing/2014/main" id="{A5AECB79-2C7A-DE15-9BCD-BC9DDA9615D9}"/>
              </a:ext>
            </a:extLst>
          </p:cNvPr>
          <p:cNvSpPr txBox="1"/>
          <p:nvPr/>
        </p:nvSpPr>
        <p:spPr>
          <a:xfrm>
            <a:off x="879503" y="2202809"/>
            <a:ext cx="9549862" cy="2154436"/>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“gg” in ggplot2 stands for the </a:t>
            </a:r>
            <a:r>
              <a:rPr lang="en-US" sz="2400" b="1" dirty="0">
                <a:solidFill>
                  <a:srgbClr val="002D72"/>
                </a:solidFill>
                <a:latin typeface="Proxima Nova"/>
              </a:rPr>
              <a:t>g</a:t>
            </a:r>
            <a:r>
              <a:rPr lang="en-US" sz="2400" dirty="0">
                <a:solidFill>
                  <a:srgbClr val="002D72"/>
                </a:solidFill>
                <a:latin typeface="Proxima Nova"/>
              </a:rPr>
              <a:t>rammar of </a:t>
            </a:r>
            <a:r>
              <a:rPr lang="en-US" sz="2400" b="1" dirty="0">
                <a:solidFill>
                  <a:srgbClr val="002D72"/>
                </a:solidFill>
                <a:latin typeface="Proxima Nova"/>
              </a:rPr>
              <a:t>g</a:t>
            </a:r>
            <a:r>
              <a:rPr lang="en-US" sz="2400" dirty="0">
                <a:solidFill>
                  <a:srgbClr val="002D72"/>
                </a:solidFill>
                <a:latin typeface="Proxima Nova"/>
              </a:rPr>
              <a:t>raphics, a concept coined by Leland Wilkinson and popularized by </a:t>
            </a:r>
            <a:r>
              <a:rPr lang="en-US" sz="2400">
                <a:solidFill>
                  <a:srgbClr val="002D72"/>
                </a:solidFill>
                <a:latin typeface="Proxima Nova"/>
              </a:rPr>
              <a:t>Hadley Wickham.</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Grammar in language is a set of rules for how language is structured.</a:t>
            </a:r>
          </a:p>
          <a:p>
            <a:pPr marL="351032" lvl="1" indent="-175516">
              <a:lnSpc>
                <a:spcPts val="2439"/>
              </a:lnSpc>
              <a:spcBef>
                <a:spcPts val="1200"/>
              </a:spcBef>
              <a:buFont typeface="Arial"/>
              <a:buChar char="•"/>
            </a:pPr>
            <a:r>
              <a:rPr lang="en-US" sz="2400" dirty="0">
                <a:solidFill>
                  <a:srgbClr val="002D72"/>
                </a:solidFill>
                <a:latin typeface="Proxima Nova"/>
              </a:rPr>
              <a:t>Grammar in graphics is a set of rules for how visual representations of data are structured.</a:t>
            </a:r>
          </a:p>
        </p:txBody>
      </p:sp>
      <p:sp>
        <p:nvSpPr>
          <p:cNvPr id="4" name="AutoShape 4">
            <a:extLst>
              <a:ext uri="{FF2B5EF4-FFF2-40B4-BE49-F238E27FC236}">
                <a16:creationId xmlns:a16="http://schemas.microsoft.com/office/drawing/2014/main" id="{7E3AB47A-E5A5-38FD-6FE1-E989CC2D41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877C742-1A1D-3865-050F-57829D0BA5D2}"/>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AA3D4D1-BFB2-E3AF-A542-E6CFBD9A498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27</a:t>
            </a:fld>
            <a:endParaRPr lang="en-US" dirty="0">
              <a:solidFill>
                <a:srgbClr val="002D72"/>
              </a:solidFill>
              <a:latin typeface="Proxima Nova"/>
            </a:endParaRPr>
          </a:p>
        </p:txBody>
      </p:sp>
    </p:spTree>
    <p:extLst>
      <p:ext uri="{BB962C8B-B14F-4D97-AF65-F5344CB8AC3E}">
        <p14:creationId xmlns:p14="http://schemas.microsoft.com/office/powerpoint/2010/main" val="308750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D257-4012-9D85-AB7A-8E8ABF0C87C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86EB57C-D699-9120-B119-EFA134C6452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Key concepts</a:t>
            </a:r>
          </a:p>
        </p:txBody>
      </p:sp>
      <p:sp>
        <p:nvSpPr>
          <p:cNvPr id="4" name="AutoShape 4">
            <a:extLst>
              <a:ext uri="{FF2B5EF4-FFF2-40B4-BE49-F238E27FC236}">
                <a16:creationId xmlns:a16="http://schemas.microsoft.com/office/drawing/2014/main" id="{6E07C9D8-ECEB-D65E-9DC7-F51902CDDE3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F2D56B63-85AE-B1F7-304C-F8FF13E0317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C5D155DD-C62B-18E6-25FD-F9CEAF47989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28</a:t>
            </a:fld>
            <a:endParaRPr lang="en-US" dirty="0">
              <a:solidFill>
                <a:srgbClr val="002D72"/>
              </a:solidFill>
              <a:latin typeface="Proxima Nova"/>
            </a:endParaRPr>
          </a:p>
        </p:txBody>
      </p:sp>
      <p:sp>
        <p:nvSpPr>
          <p:cNvPr id="6" name="Rectangle 5">
            <a:extLst>
              <a:ext uri="{FF2B5EF4-FFF2-40B4-BE49-F238E27FC236}">
                <a16:creationId xmlns:a16="http://schemas.microsoft.com/office/drawing/2014/main" id="{337F8F50-1CBF-7B43-C294-4BD24596266B}"/>
              </a:ext>
            </a:extLst>
          </p:cNvPr>
          <p:cNvSpPr/>
          <p:nvPr/>
        </p:nvSpPr>
        <p:spPr>
          <a:xfrm>
            <a:off x="52757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a:t>
            </a:r>
          </a:p>
        </p:txBody>
      </p:sp>
      <p:sp>
        <p:nvSpPr>
          <p:cNvPr id="10" name="Rectangle 9">
            <a:extLst>
              <a:ext uri="{FF2B5EF4-FFF2-40B4-BE49-F238E27FC236}">
                <a16:creationId xmlns:a16="http://schemas.microsoft.com/office/drawing/2014/main" id="{102915DB-0BC8-254B-E8B3-05806BFB6D75}"/>
              </a:ext>
            </a:extLst>
          </p:cNvPr>
          <p:cNvSpPr/>
          <p:nvPr/>
        </p:nvSpPr>
        <p:spPr>
          <a:xfrm>
            <a:off x="3491822"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Aesthetic Mapping</a:t>
            </a:r>
          </a:p>
        </p:txBody>
      </p:sp>
      <p:sp>
        <p:nvSpPr>
          <p:cNvPr id="11" name="Rectangle 10">
            <a:extLst>
              <a:ext uri="{FF2B5EF4-FFF2-40B4-BE49-F238E27FC236}">
                <a16:creationId xmlns:a16="http://schemas.microsoft.com/office/drawing/2014/main" id="{98C33297-55EF-91F4-9140-E3DFDEB71E40}"/>
              </a:ext>
            </a:extLst>
          </p:cNvPr>
          <p:cNvSpPr/>
          <p:nvPr/>
        </p:nvSpPr>
        <p:spPr>
          <a:xfrm>
            <a:off x="6436964"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Geom</a:t>
            </a:r>
            <a:endParaRPr lang="en-US" dirty="0"/>
          </a:p>
        </p:txBody>
      </p:sp>
      <p:cxnSp>
        <p:nvCxnSpPr>
          <p:cNvPr id="13" name="Straight Arrow Connector 12">
            <a:extLst>
              <a:ext uri="{FF2B5EF4-FFF2-40B4-BE49-F238E27FC236}">
                <a16:creationId xmlns:a16="http://schemas.microsoft.com/office/drawing/2014/main" id="{4632B77B-9F2B-CD41-8456-850B2995C543}"/>
              </a:ext>
            </a:extLst>
          </p:cNvPr>
          <p:cNvCxnSpPr>
            <a:cxnSpLocks/>
          </p:cNvCxnSpPr>
          <p:nvPr/>
        </p:nvCxnSpPr>
        <p:spPr>
          <a:xfrm>
            <a:off x="2645229"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2661E1-9A5E-2165-0472-0A486E747093}"/>
              </a:ext>
            </a:extLst>
          </p:cNvPr>
          <p:cNvCxnSpPr>
            <a:cxnSpLocks/>
          </p:cNvCxnSpPr>
          <p:nvPr/>
        </p:nvCxnSpPr>
        <p:spPr>
          <a:xfrm>
            <a:off x="5626820" y="2636130"/>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A5983B-BC75-6B8E-C68E-55E5C79E2CB3}"/>
              </a:ext>
            </a:extLst>
          </p:cNvPr>
          <p:cNvSpPr/>
          <p:nvPr/>
        </p:nvSpPr>
        <p:spPr>
          <a:xfrm>
            <a:off x="9424789" y="2040137"/>
            <a:ext cx="1929011" cy="11919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Position/Fill</a:t>
            </a:r>
          </a:p>
        </p:txBody>
      </p:sp>
      <p:cxnSp>
        <p:nvCxnSpPr>
          <p:cNvPr id="21" name="Straight Arrow Connector 20">
            <a:extLst>
              <a:ext uri="{FF2B5EF4-FFF2-40B4-BE49-F238E27FC236}">
                <a16:creationId xmlns:a16="http://schemas.microsoft.com/office/drawing/2014/main" id="{970EB4BB-AC99-51C0-46CF-4A382C96E67D}"/>
              </a:ext>
            </a:extLst>
          </p:cNvPr>
          <p:cNvCxnSpPr>
            <a:cxnSpLocks/>
          </p:cNvCxnSpPr>
          <p:nvPr/>
        </p:nvCxnSpPr>
        <p:spPr>
          <a:xfrm>
            <a:off x="8610600" y="2618759"/>
            <a:ext cx="604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EB69CF3-400E-2EB0-523D-E7FFC8B81B25}"/>
              </a:ext>
            </a:extLst>
          </p:cNvPr>
          <p:cNvSpPr/>
          <p:nvPr/>
        </p:nvSpPr>
        <p:spPr>
          <a:xfrm>
            <a:off x="6419668" y="3569204"/>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Scales/Coordinates</a:t>
            </a:r>
          </a:p>
        </p:txBody>
      </p:sp>
      <p:sp>
        <p:nvSpPr>
          <p:cNvPr id="23" name="Rectangle 22">
            <a:extLst>
              <a:ext uri="{FF2B5EF4-FFF2-40B4-BE49-F238E27FC236}">
                <a16:creationId xmlns:a16="http://schemas.microsoft.com/office/drawing/2014/main" id="{B0F4C5DA-0F32-0BA1-98C5-5CCF0FD4E0EC}"/>
              </a:ext>
            </a:extLst>
          </p:cNvPr>
          <p:cNvSpPr/>
          <p:nvPr/>
        </p:nvSpPr>
        <p:spPr>
          <a:xfrm>
            <a:off x="6419668" y="4339011"/>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Labels</a:t>
            </a:r>
          </a:p>
        </p:txBody>
      </p:sp>
      <p:sp>
        <p:nvSpPr>
          <p:cNvPr id="24" name="Rectangle 23">
            <a:extLst>
              <a:ext uri="{FF2B5EF4-FFF2-40B4-BE49-F238E27FC236}">
                <a16:creationId xmlns:a16="http://schemas.microsoft.com/office/drawing/2014/main" id="{4CA4CB75-ABBE-0982-5211-3533F2360BDF}"/>
              </a:ext>
            </a:extLst>
          </p:cNvPr>
          <p:cNvSpPr/>
          <p:nvPr/>
        </p:nvSpPr>
        <p:spPr>
          <a:xfrm>
            <a:off x="6419668" y="5064368"/>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Guides</a:t>
            </a:r>
          </a:p>
        </p:txBody>
      </p:sp>
      <p:sp>
        <p:nvSpPr>
          <p:cNvPr id="25" name="Rectangle 24">
            <a:extLst>
              <a:ext uri="{FF2B5EF4-FFF2-40B4-BE49-F238E27FC236}">
                <a16:creationId xmlns:a16="http://schemas.microsoft.com/office/drawing/2014/main" id="{9FD42F94-4892-3C8C-6447-5821950BD22B}"/>
              </a:ext>
            </a:extLst>
          </p:cNvPr>
          <p:cNvSpPr/>
          <p:nvPr/>
        </p:nvSpPr>
        <p:spPr>
          <a:xfrm>
            <a:off x="6419668" y="5837882"/>
            <a:ext cx="4916836" cy="518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Facets</a:t>
            </a:r>
          </a:p>
        </p:txBody>
      </p:sp>
    </p:spTree>
    <p:extLst>
      <p:ext uri="{BB962C8B-B14F-4D97-AF65-F5344CB8AC3E}">
        <p14:creationId xmlns:p14="http://schemas.microsoft.com/office/powerpoint/2010/main" val="397298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312CE-BC9F-6C3D-B831-2AF729A2D46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90A600-0A83-ADDE-8CB9-8D4043223687}"/>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Aesthetic mapping</a:t>
            </a:r>
          </a:p>
        </p:txBody>
      </p:sp>
      <p:sp>
        <p:nvSpPr>
          <p:cNvPr id="3" name="TextBox 3">
            <a:extLst>
              <a:ext uri="{FF2B5EF4-FFF2-40B4-BE49-F238E27FC236}">
                <a16:creationId xmlns:a16="http://schemas.microsoft.com/office/drawing/2014/main" id="{E747F05D-DA9A-43BB-9B4A-7356325EC536}"/>
              </a:ext>
            </a:extLst>
          </p:cNvPr>
          <p:cNvSpPr txBox="1"/>
          <p:nvPr/>
        </p:nvSpPr>
        <p:spPr>
          <a:xfrm>
            <a:off x="879504" y="1892566"/>
            <a:ext cx="9549863" cy="169277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How your variables map onto the aesthetics of your figure</a:t>
            </a:r>
          </a:p>
          <a:p>
            <a:pPr marL="351032" lvl="1" indent="-175516">
              <a:lnSpc>
                <a:spcPts val="2439"/>
              </a:lnSpc>
              <a:spcBef>
                <a:spcPts val="1200"/>
              </a:spcBef>
              <a:buFont typeface="Arial"/>
              <a:buChar char="•"/>
            </a:pPr>
            <a:r>
              <a:rPr lang="en-US" sz="2400" dirty="0">
                <a:solidFill>
                  <a:srgbClr val="002D72"/>
                </a:solidFill>
                <a:latin typeface="Proxima Nova"/>
              </a:rPr>
              <a:t>It sounds highfalutin, but it usually just means:</a:t>
            </a:r>
          </a:p>
          <a:p>
            <a:pPr marL="808232" lvl="2" indent="-175516">
              <a:lnSpc>
                <a:spcPts val="2439"/>
              </a:lnSpc>
              <a:spcBef>
                <a:spcPts val="1200"/>
              </a:spcBef>
              <a:buFont typeface="Arial"/>
              <a:buChar char="•"/>
            </a:pPr>
            <a:r>
              <a:rPr lang="en-US" sz="2400" dirty="0">
                <a:solidFill>
                  <a:srgbClr val="002D72"/>
                </a:solidFill>
                <a:latin typeface="Proxima Nova"/>
              </a:rPr>
              <a:t>What is your x?</a:t>
            </a:r>
          </a:p>
          <a:p>
            <a:pPr marL="808232" lvl="2" indent="-175516">
              <a:lnSpc>
                <a:spcPts val="2439"/>
              </a:lnSpc>
              <a:spcBef>
                <a:spcPts val="1200"/>
              </a:spcBef>
              <a:buFont typeface="Arial"/>
              <a:buChar char="•"/>
            </a:pPr>
            <a:r>
              <a:rPr lang="en-US" sz="2400" dirty="0">
                <a:solidFill>
                  <a:srgbClr val="002D72"/>
                </a:solidFill>
                <a:latin typeface="Proxima Nova"/>
              </a:rPr>
              <a:t>What is your y?</a:t>
            </a:r>
          </a:p>
        </p:txBody>
      </p:sp>
      <p:sp>
        <p:nvSpPr>
          <p:cNvPr id="4" name="AutoShape 4">
            <a:extLst>
              <a:ext uri="{FF2B5EF4-FFF2-40B4-BE49-F238E27FC236}">
                <a16:creationId xmlns:a16="http://schemas.microsoft.com/office/drawing/2014/main" id="{16953BA9-2D4A-FB22-13ED-092327B4B9D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644DE-446A-3666-F194-1F7E42D28DE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E50E8CD-12A6-E934-0528-BE35FACA38E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29</a:t>
            </a:fld>
            <a:endParaRPr lang="en-US" dirty="0">
              <a:solidFill>
                <a:srgbClr val="002D72"/>
              </a:solidFill>
              <a:latin typeface="Proxima Nova"/>
            </a:endParaRPr>
          </a:p>
        </p:txBody>
      </p:sp>
    </p:spTree>
    <p:extLst>
      <p:ext uri="{BB962C8B-B14F-4D97-AF65-F5344CB8AC3E}">
        <p14:creationId xmlns:p14="http://schemas.microsoft.com/office/powerpoint/2010/main" val="47766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7B4-3F07-B13D-D6F4-EF3007E5F4D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2D3976F-7397-9FB8-829C-77E9D0B9880A}"/>
              </a:ext>
            </a:extLst>
          </p:cNvPr>
          <p:cNvSpPr txBox="1"/>
          <p:nvPr/>
        </p:nvSpPr>
        <p:spPr>
          <a:xfrm>
            <a:off x="1734083" y="307686"/>
            <a:ext cx="7687503"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GitHub</a:t>
            </a:r>
          </a:p>
        </p:txBody>
      </p:sp>
      <p:sp>
        <p:nvSpPr>
          <p:cNvPr id="4" name="AutoShape 4">
            <a:extLst>
              <a:ext uri="{FF2B5EF4-FFF2-40B4-BE49-F238E27FC236}">
                <a16:creationId xmlns:a16="http://schemas.microsoft.com/office/drawing/2014/main" id="{431405A2-B805-2AC1-8211-DA435877E88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4CC99BB-529E-5BCC-7FAC-EA89DAFFD9D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78B64B-84A3-4564-77AF-01F108D6664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ECE522CD-0CE2-6CE7-3050-E4549C3FB599}"/>
              </a:ext>
            </a:extLst>
          </p:cNvPr>
          <p:cNvSpPr txBox="1"/>
          <p:nvPr/>
        </p:nvSpPr>
        <p:spPr>
          <a:xfrm>
            <a:off x="695663" y="2153043"/>
            <a:ext cx="5133637"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All examples from this presentation are available on GitHub at:</a:t>
            </a:r>
            <a:br>
              <a:rPr lang="en-US" sz="2266" dirty="0">
                <a:solidFill>
                  <a:srgbClr val="002D72"/>
                </a:solidFill>
                <a:latin typeface="Proxima Nova"/>
              </a:rPr>
            </a:br>
            <a:br>
              <a:rPr lang="en-US" sz="2266" dirty="0">
                <a:solidFill>
                  <a:srgbClr val="002D72"/>
                </a:solidFill>
                <a:latin typeface="Proxima Nova"/>
              </a:rPr>
            </a:br>
            <a:r>
              <a:rPr lang="en-US" sz="2266" dirty="0">
                <a:solidFill>
                  <a:srgbClr val="002D72"/>
                </a:solidFill>
                <a:latin typeface="Proxima Nova"/>
              </a:rPr>
              <a:t>https://</a:t>
            </a:r>
            <a:r>
              <a:rPr lang="en-US" sz="2266" dirty="0" err="1">
                <a:solidFill>
                  <a:srgbClr val="002D72"/>
                </a:solidFill>
                <a:latin typeface="Proxima Nova"/>
              </a:rPr>
              <a:t>github.com</a:t>
            </a:r>
            <a:r>
              <a:rPr lang="en-US" sz="2266" dirty="0">
                <a:solidFill>
                  <a:srgbClr val="002D72"/>
                </a:solidFill>
                <a:latin typeface="Proxima Nova"/>
              </a:rPr>
              <a:t>/</a:t>
            </a:r>
            <a:r>
              <a:rPr lang="en-US" sz="2266" dirty="0" err="1">
                <a:solidFill>
                  <a:srgbClr val="002D72"/>
                </a:solidFill>
                <a:latin typeface="Proxima Nova"/>
              </a:rPr>
              <a:t>erikwestlund</a:t>
            </a:r>
            <a:r>
              <a:rPr lang="en-US" sz="2266" dirty="0">
                <a:solidFill>
                  <a:srgbClr val="002D72"/>
                </a:solidFill>
                <a:latin typeface="Proxima Nova"/>
              </a:rPr>
              <a:t>/</a:t>
            </a:r>
            <a:r>
              <a:rPr lang="en-US" sz="2266" dirty="0" err="1">
                <a:solidFill>
                  <a:srgbClr val="002D72"/>
                </a:solidFill>
                <a:latin typeface="Proxima Nova"/>
              </a:rPr>
              <a:t>mhviz</a:t>
            </a:r>
            <a:r>
              <a:rPr lang="en-US" sz="2266" dirty="0">
                <a:solidFill>
                  <a:srgbClr val="002D72"/>
                </a:solidFill>
                <a:latin typeface="Proxima Nova"/>
              </a:rPr>
              <a:t> </a:t>
            </a:r>
          </a:p>
        </p:txBody>
      </p:sp>
      <p:pic>
        <p:nvPicPr>
          <p:cNvPr id="9" name="Picture 8" descr="A screenshot of a computer&#10;&#10;Description automatically generated">
            <a:extLst>
              <a:ext uri="{FF2B5EF4-FFF2-40B4-BE49-F238E27FC236}">
                <a16:creationId xmlns:a16="http://schemas.microsoft.com/office/drawing/2014/main" id="{CDEFE06D-3651-A69B-E101-F12A6A9D210F}"/>
              </a:ext>
            </a:extLst>
          </p:cNvPr>
          <p:cNvPicPr>
            <a:picLocks noChangeAspect="1"/>
          </p:cNvPicPr>
          <p:nvPr/>
        </p:nvPicPr>
        <p:blipFill>
          <a:blip r:embed="rId4"/>
          <a:stretch>
            <a:fillRect/>
          </a:stretch>
        </p:blipFill>
        <p:spPr>
          <a:xfrm>
            <a:off x="6501197" y="1682007"/>
            <a:ext cx="4852603" cy="4104842"/>
          </a:xfrm>
          <a:prstGeom prst="rect">
            <a:avLst/>
          </a:prstGeom>
        </p:spPr>
      </p:pic>
    </p:spTree>
    <p:extLst>
      <p:ext uri="{BB962C8B-B14F-4D97-AF65-F5344CB8AC3E}">
        <p14:creationId xmlns:p14="http://schemas.microsoft.com/office/powerpoint/2010/main" val="442566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C852-E031-4531-6204-4003FAAD1B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9F2D9-5176-3A6F-6DE5-4E168762453E}"/>
              </a:ext>
            </a:extLst>
          </p:cNvPr>
          <p:cNvSpPr>
            <a:spLocks noGrp="1"/>
          </p:cNvSpPr>
          <p:nvPr>
            <p:ph type="sldNum" sz="quarter" idx="12"/>
          </p:nvPr>
        </p:nvSpPr>
        <p:spPr/>
        <p:txBody>
          <a:bodyPr/>
          <a:lstStyle/>
          <a:p>
            <a:fld id="{9562B2B5-E7D2-834C-A23F-9368FCAFC8F3}" type="slidenum">
              <a:rPr lang="en-US" smtClean="0"/>
              <a:t>30</a:t>
            </a:fld>
            <a:endParaRPr lang="en-US"/>
          </a:p>
        </p:txBody>
      </p:sp>
      <p:sp>
        <p:nvSpPr>
          <p:cNvPr id="9" name="TextBox 8">
            <a:extLst>
              <a:ext uri="{FF2B5EF4-FFF2-40B4-BE49-F238E27FC236}">
                <a16:creationId xmlns:a16="http://schemas.microsoft.com/office/drawing/2014/main" id="{286743E9-8441-9517-1BC0-7E5ED5494DE0}"/>
              </a:ext>
            </a:extLst>
          </p:cNvPr>
          <p:cNvSpPr txBox="1"/>
          <p:nvPr/>
        </p:nvSpPr>
        <p:spPr>
          <a:xfrm>
            <a:off x="2113322" y="501650"/>
            <a:ext cx="8847095" cy="707886"/>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(x = manufacturer, y = mpg)</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endParaRPr lang="en-US" sz="2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p:txBody>
      </p:sp>
      <p:pic>
        <p:nvPicPr>
          <p:cNvPr id="7" name="Picture 6" descr="A grid of white lines&#10;&#10;Description automatically generated">
            <a:extLst>
              <a:ext uri="{FF2B5EF4-FFF2-40B4-BE49-F238E27FC236}">
                <a16:creationId xmlns:a16="http://schemas.microsoft.com/office/drawing/2014/main" id="{57983EDE-6DDD-1F44-4C1A-9C2CD7F53B2D}"/>
              </a:ext>
            </a:extLst>
          </p:cNvPr>
          <p:cNvPicPr>
            <a:picLocks noChangeAspect="1"/>
          </p:cNvPicPr>
          <p:nvPr/>
        </p:nvPicPr>
        <p:blipFill>
          <a:blip r:embed="rId2"/>
          <a:stretch>
            <a:fillRect/>
          </a:stretch>
        </p:blipFill>
        <p:spPr>
          <a:xfrm>
            <a:off x="2768869" y="1534022"/>
            <a:ext cx="6240539" cy="4680404"/>
          </a:xfrm>
          <a:prstGeom prst="rect">
            <a:avLst/>
          </a:prstGeom>
        </p:spPr>
      </p:pic>
      <p:sp>
        <p:nvSpPr>
          <p:cNvPr id="3" name="TextBox 2">
            <a:extLst>
              <a:ext uri="{FF2B5EF4-FFF2-40B4-BE49-F238E27FC236}">
                <a16:creationId xmlns:a16="http://schemas.microsoft.com/office/drawing/2014/main" id="{CDBA1939-80E0-DC3A-B912-EC79A19746B2}"/>
              </a:ext>
            </a:extLst>
          </p:cNvPr>
          <p:cNvSpPr txBox="1"/>
          <p:nvPr/>
        </p:nvSpPr>
        <p:spPr>
          <a:xfrm>
            <a:off x="59473" y="6538912"/>
            <a:ext cx="2709396" cy="307777"/>
          </a:xfrm>
          <a:prstGeom prst="rect">
            <a:avLst/>
          </a:prstGeom>
          <a:noFill/>
        </p:spPr>
        <p:txBody>
          <a:bodyPr wrap="none" rtlCol="0">
            <a:spAutoFit/>
          </a:bodyPr>
          <a:lstStyle/>
          <a:p>
            <a:r>
              <a:rPr lang="en-US" sz="1400" b="1" dirty="0"/>
              <a:t>Aesthetic mapping only, no geom.</a:t>
            </a:r>
          </a:p>
        </p:txBody>
      </p:sp>
    </p:spTree>
    <p:extLst>
      <p:ext uri="{BB962C8B-B14F-4D97-AF65-F5344CB8AC3E}">
        <p14:creationId xmlns:p14="http://schemas.microsoft.com/office/powerpoint/2010/main" val="2291279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F92-4C47-33A3-B911-0129A13730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F65FF34-E5CD-3AAD-BB9D-0845ECCE892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err="1">
                <a:solidFill>
                  <a:srgbClr val="002D72"/>
                </a:solidFill>
                <a:latin typeface="Proxima Nova"/>
              </a:rPr>
              <a:t>Geoms</a:t>
            </a:r>
            <a:endParaRPr lang="en-US" sz="5390" dirty="0">
              <a:solidFill>
                <a:srgbClr val="002D72"/>
              </a:solidFill>
              <a:latin typeface="Proxima Nova"/>
            </a:endParaRPr>
          </a:p>
        </p:txBody>
      </p:sp>
      <p:sp>
        <p:nvSpPr>
          <p:cNvPr id="3" name="TextBox 3">
            <a:extLst>
              <a:ext uri="{FF2B5EF4-FFF2-40B4-BE49-F238E27FC236}">
                <a16:creationId xmlns:a16="http://schemas.microsoft.com/office/drawing/2014/main" id="{AAF07D55-3731-8FA9-E9A5-2606A0EDEF3B}"/>
              </a:ext>
            </a:extLst>
          </p:cNvPr>
          <p:cNvSpPr txBox="1"/>
          <p:nvPr/>
        </p:nvSpPr>
        <p:spPr>
          <a:xfrm>
            <a:off x="879503" y="1892566"/>
            <a:ext cx="9549863" cy="123110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are just the elements used to represent the data</a:t>
            </a:r>
          </a:p>
          <a:p>
            <a:pPr marL="351032" lvl="1" indent="-175516">
              <a:lnSpc>
                <a:spcPts val="2439"/>
              </a:lnSpc>
              <a:spcBef>
                <a:spcPts val="1200"/>
              </a:spcBef>
              <a:buFont typeface="Arial"/>
              <a:buChar char="•"/>
            </a:pPr>
            <a:r>
              <a:rPr lang="en-US" sz="2400" dirty="0" err="1">
                <a:solidFill>
                  <a:srgbClr val="002D72"/>
                </a:solidFill>
                <a:latin typeface="Proxima Nova"/>
              </a:rPr>
              <a:t>Geoms</a:t>
            </a:r>
            <a:r>
              <a:rPr lang="en-US" sz="2400" dirty="0">
                <a:solidFill>
                  <a:srgbClr val="002D72"/>
                </a:solidFill>
                <a:latin typeface="Proxima Nova"/>
              </a:rPr>
              <a:t> have associated stats/functions/statistical transformations </a:t>
            </a:r>
          </a:p>
          <a:p>
            <a:pPr marL="351032" lvl="1" indent="-175516">
              <a:lnSpc>
                <a:spcPts val="2439"/>
              </a:lnSpc>
              <a:spcBef>
                <a:spcPts val="1200"/>
              </a:spcBef>
              <a:buFont typeface="Arial"/>
              <a:buChar char="•"/>
            </a:pPr>
            <a:r>
              <a:rPr lang="en-US" sz="2400" dirty="0">
                <a:solidFill>
                  <a:srgbClr val="002D72"/>
                </a:solidFill>
                <a:latin typeface="Proxima Nova"/>
              </a:rPr>
              <a:t>Stats such as counts for groups often involve aggregations</a:t>
            </a:r>
          </a:p>
        </p:txBody>
      </p:sp>
      <p:sp>
        <p:nvSpPr>
          <p:cNvPr id="4" name="AutoShape 4">
            <a:extLst>
              <a:ext uri="{FF2B5EF4-FFF2-40B4-BE49-F238E27FC236}">
                <a16:creationId xmlns:a16="http://schemas.microsoft.com/office/drawing/2014/main" id="{AADDB474-1FDF-60BE-C38F-2EBEDAD7D6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E875032-20F1-8199-76A2-F62538C89AA0}"/>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79C4737-F7B5-1585-2216-71815876FBEE}"/>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31</a:t>
            </a:fld>
            <a:endParaRPr lang="en-US" dirty="0">
              <a:solidFill>
                <a:srgbClr val="002D72"/>
              </a:solidFill>
              <a:latin typeface="Proxima Nova"/>
            </a:endParaRPr>
          </a:p>
        </p:txBody>
      </p:sp>
      <p:graphicFrame>
        <p:nvGraphicFramePr>
          <p:cNvPr id="5" name="Table 4">
            <a:extLst>
              <a:ext uri="{FF2B5EF4-FFF2-40B4-BE49-F238E27FC236}">
                <a16:creationId xmlns:a16="http://schemas.microsoft.com/office/drawing/2014/main" id="{B956CB2B-694D-E0CE-26A0-2AD2AD0C811C}"/>
              </a:ext>
            </a:extLst>
          </p:cNvPr>
          <p:cNvGraphicFramePr>
            <a:graphicFrameLocks noGrp="1"/>
          </p:cNvGraphicFramePr>
          <p:nvPr>
            <p:extLst>
              <p:ext uri="{D42A27DB-BD31-4B8C-83A1-F6EECF244321}">
                <p14:modId xmlns:p14="http://schemas.microsoft.com/office/powerpoint/2010/main" val="2203327783"/>
              </p:ext>
            </p:extLst>
          </p:nvPr>
        </p:nvGraphicFramePr>
        <p:xfrm>
          <a:off x="1073930" y="3354339"/>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geom_bar</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Count</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Slope</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Horizontal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Y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Vertical line</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X intercept</a:t>
                      </a: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Smoothing f unction (GAM, Loess, etc.)</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6" name="TextBox 5">
            <a:extLst>
              <a:ext uri="{FF2B5EF4-FFF2-40B4-BE49-F238E27FC236}">
                <a16:creationId xmlns:a16="http://schemas.microsoft.com/office/drawing/2014/main" id="{F4E752BA-806C-3691-CD79-EB41BF52039D}"/>
              </a:ext>
            </a:extLst>
          </p:cNvPr>
          <p:cNvSpPr txBox="1"/>
          <p:nvPr/>
        </p:nvSpPr>
        <p:spPr>
          <a:xfrm>
            <a:off x="42746" y="6488867"/>
            <a:ext cx="4051494" cy="307777"/>
          </a:xfrm>
          <a:prstGeom prst="rect">
            <a:avLst/>
          </a:prstGeom>
          <a:noFill/>
        </p:spPr>
        <p:txBody>
          <a:bodyPr wrap="none" rtlCol="0">
            <a:spAutoFit/>
          </a:bodyPr>
          <a:lstStyle/>
          <a:p>
            <a:r>
              <a:rPr lang="en-US" sz="1400" b="1" dirty="0"/>
              <a:t>Reference: </a:t>
            </a:r>
            <a:r>
              <a:rPr lang="en-US" sz="1400" dirty="0"/>
              <a:t>https://ggplot2.tidyverse.org/reference/</a:t>
            </a:r>
          </a:p>
        </p:txBody>
      </p:sp>
    </p:spTree>
    <p:extLst>
      <p:ext uri="{BB962C8B-B14F-4D97-AF65-F5344CB8AC3E}">
        <p14:creationId xmlns:p14="http://schemas.microsoft.com/office/powerpoint/2010/main" val="352331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FC68E-C156-F4D6-B797-1ED0C89A41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9A370-17CA-C029-35B7-E7276FE243AF}"/>
              </a:ext>
            </a:extLst>
          </p:cNvPr>
          <p:cNvSpPr>
            <a:spLocks noGrp="1"/>
          </p:cNvSpPr>
          <p:nvPr>
            <p:ph type="sldNum" sz="quarter" idx="12"/>
          </p:nvPr>
        </p:nvSpPr>
        <p:spPr/>
        <p:txBody>
          <a:bodyPr/>
          <a:lstStyle/>
          <a:p>
            <a:fld id="{9562B2B5-E7D2-834C-A23F-9368FCAFC8F3}" type="slidenum">
              <a:rPr lang="en-US" smtClean="0"/>
              <a:t>32</a:t>
            </a:fld>
            <a:endParaRPr lang="en-US"/>
          </a:p>
        </p:txBody>
      </p:sp>
      <p:sp>
        <p:nvSpPr>
          <p:cNvPr id="9" name="TextBox 8">
            <a:extLst>
              <a:ext uri="{FF2B5EF4-FFF2-40B4-BE49-F238E27FC236}">
                <a16:creationId xmlns:a16="http://schemas.microsoft.com/office/drawing/2014/main" id="{1B9E714E-A7A8-0DDF-93A6-481212437916}"/>
              </a:ext>
            </a:extLst>
          </p:cNvPr>
          <p:cNvSpPr txBox="1"/>
          <p:nvPr/>
        </p:nvSpPr>
        <p:spPr>
          <a:xfrm>
            <a:off x="2113322" y="177968"/>
            <a:ext cx="8847095" cy="1015663"/>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(auto,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 y = mpg)) +</a:t>
            </a:r>
          </a:p>
          <a:p>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geom_point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4" name="Picture 3" descr="A black screen with white lines&#10;&#10;Description automatically generated">
            <a:extLst>
              <a:ext uri="{FF2B5EF4-FFF2-40B4-BE49-F238E27FC236}">
                <a16:creationId xmlns:a16="http://schemas.microsoft.com/office/drawing/2014/main" id="{C214F313-DE5C-7628-1D5C-7984F877C5F3}"/>
              </a:ext>
            </a:extLst>
          </p:cNvPr>
          <p:cNvPicPr>
            <a:picLocks noChangeAspect="1"/>
          </p:cNvPicPr>
          <p:nvPr/>
        </p:nvPicPr>
        <p:blipFill>
          <a:blip r:embed="rId2"/>
          <a:stretch>
            <a:fillRect/>
          </a:stretch>
        </p:blipFill>
        <p:spPr>
          <a:xfrm>
            <a:off x="2637064" y="1491629"/>
            <a:ext cx="6917871" cy="5188403"/>
          </a:xfrm>
          <a:prstGeom prst="rect">
            <a:avLst/>
          </a:prstGeom>
        </p:spPr>
      </p:pic>
      <p:sp>
        <p:nvSpPr>
          <p:cNvPr id="3" name="TextBox 2">
            <a:extLst>
              <a:ext uri="{FF2B5EF4-FFF2-40B4-BE49-F238E27FC236}">
                <a16:creationId xmlns:a16="http://schemas.microsoft.com/office/drawing/2014/main" id="{645420D7-0A32-8945-D8B1-0DEC9DB45DB1}"/>
              </a:ext>
            </a:extLst>
          </p:cNvPr>
          <p:cNvSpPr txBox="1"/>
          <p:nvPr/>
        </p:nvSpPr>
        <p:spPr>
          <a:xfrm>
            <a:off x="59473" y="6538912"/>
            <a:ext cx="2177134" cy="307777"/>
          </a:xfrm>
          <a:prstGeom prst="rect">
            <a:avLst/>
          </a:prstGeom>
          <a:noFill/>
        </p:spPr>
        <p:txBody>
          <a:bodyPr wrap="none" rtlCol="0">
            <a:spAutoFit/>
          </a:bodyPr>
          <a:lstStyle/>
          <a:p>
            <a:r>
              <a:rPr lang="en-US" sz="1400" b="1" dirty="0"/>
              <a:t>Aesthetic mapping &amp; point</a:t>
            </a:r>
          </a:p>
        </p:txBody>
      </p:sp>
    </p:spTree>
    <p:extLst>
      <p:ext uri="{BB962C8B-B14F-4D97-AF65-F5344CB8AC3E}">
        <p14:creationId xmlns:p14="http://schemas.microsoft.com/office/powerpoint/2010/main" val="4119188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5A75-4FDD-8C3E-D89F-2848AA338CB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045BB68-0D2B-5EFA-984B-0C8FE6E2E978}"/>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Position/Fill</a:t>
            </a:r>
          </a:p>
        </p:txBody>
      </p:sp>
      <p:sp>
        <p:nvSpPr>
          <p:cNvPr id="3" name="TextBox 3">
            <a:extLst>
              <a:ext uri="{FF2B5EF4-FFF2-40B4-BE49-F238E27FC236}">
                <a16:creationId xmlns:a16="http://schemas.microsoft.com/office/drawing/2014/main" id="{8A74765C-6966-0E22-2402-9C810BA0EBC3}"/>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You can use position/fill to move elements around and color code </a:t>
            </a:r>
            <a:r>
              <a:rPr lang="en-US" sz="2400" dirty="0" err="1">
                <a:solidFill>
                  <a:srgbClr val="002D72"/>
                </a:solidFill>
                <a:latin typeface="Proxima Nova"/>
              </a:rPr>
              <a:t>geoms</a:t>
            </a:r>
            <a:r>
              <a:rPr lang="en-US" sz="2400" dirty="0">
                <a:solidFill>
                  <a:srgbClr val="002D72"/>
                </a:solidFill>
                <a:latin typeface="Proxima Nova"/>
              </a:rPr>
              <a:t> by aspects of the data, such as categories.</a:t>
            </a:r>
          </a:p>
          <a:p>
            <a:pPr marL="351032" lvl="1" indent="-175516">
              <a:lnSpc>
                <a:spcPts val="2439"/>
              </a:lnSpc>
              <a:spcBef>
                <a:spcPts val="1200"/>
              </a:spcBef>
              <a:buFont typeface="Arial"/>
              <a:buChar char="•"/>
            </a:pPr>
            <a:r>
              <a:rPr lang="en-US" sz="2400" dirty="0">
                <a:solidFill>
                  <a:srgbClr val="002D72"/>
                </a:solidFill>
                <a:latin typeface="Proxima Nova"/>
              </a:rPr>
              <a:t>For example, with a bar chart:</a:t>
            </a:r>
          </a:p>
          <a:p>
            <a:pPr marL="808232" lvl="2" indent="-175516">
              <a:lnSpc>
                <a:spcPts val="2439"/>
              </a:lnSpc>
              <a:spcBef>
                <a:spcPts val="1200"/>
              </a:spcBef>
              <a:buFont typeface="Arial"/>
              <a:buChar char="•"/>
            </a:pPr>
            <a:r>
              <a:rPr lang="en-US" sz="2400" dirty="0">
                <a:solidFill>
                  <a:srgbClr val="002D72"/>
                </a:solidFill>
                <a:latin typeface="Proxima Nova"/>
              </a:rPr>
              <a:t>“stack:” Stack bars on top of each other </a:t>
            </a:r>
          </a:p>
          <a:p>
            <a:pPr marL="808232" lvl="2" indent="-175516">
              <a:lnSpc>
                <a:spcPts val="2439"/>
              </a:lnSpc>
              <a:spcBef>
                <a:spcPts val="1200"/>
              </a:spcBef>
              <a:buFont typeface="Arial"/>
              <a:buChar char="•"/>
            </a:pPr>
            <a:r>
              <a:rPr lang="en-US" sz="2400" dirty="0">
                <a:solidFill>
                  <a:srgbClr val="002D72"/>
                </a:solidFill>
                <a:latin typeface="Proxima Nova"/>
              </a:rPr>
              <a:t>“fill”: Stack bars, but make them always fill up vertical space to 1</a:t>
            </a:r>
          </a:p>
          <a:p>
            <a:pPr marL="808232" lvl="2" indent="-175516">
              <a:lnSpc>
                <a:spcPts val="2439"/>
              </a:lnSpc>
              <a:spcBef>
                <a:spcPts val="1200"/>
              </a:spcBef>
              <a:buFont typeface="Arial"/>
              <a:buChar char="•"/>
            </a:pPr>
            <a:r>
              <a:rPr lang="en-US" sz="2400" dirty="0">
                <a:solidFill>
                  <a:srgbClr val="002D72"/>
                </a:solidFill>
                <a:latin typeface="Proxima Nova"/>
              </a:rPr>
              <a:t>“dodge:” Put the bars next to each other</a:t>
            </a:r>
          </a:p>
          <a:p>
            <a:pPr marL="808232" lvl="2" indent="-175516">
              <a:lnSpc>
                <a:spcPts val="2439"/>
              </a:lnSpc>
              <a:spcBef>
                <a:spcPts val="1200"/>
              </a:spcBef>
              <a:buFont typeface="Arial"/>
              <a:buChar char="•"/>
            </a:pPr>
            <a:endParaRPr lang="en-US" sz="2400" dirty="0">
              <a:solidFill>
                <a:srgbClr val="002D72"/>
              </a:solidFill>
              <a:latin typeface="Proxima Nova"/>
            </a:endParaRPr>
          </a:p>
          <a:p>
            <a:pPr marL="175516" lvl="1">
              <a:lnSpc>
                <a:spcPts val="2439"/>
              </a:lnSpc>
              <a:spcBef>
                <a:spcPts val="1200"/>
              </a:spcBef>
            </a:pPr>
            <a:r>
              <a:rPr lang="en-US" sz="2400" b="1" dirty="0">
                <a:solidFill>
                  <a:srgbClr val="002D72"/>
                </a:solidFill>
                <a:latin typeface="Proxima Nova"/>
              </a:rPr>
              <a:t>Tip:</a:t>
            </a:r>
            <a:r>
              <a:rPr lang="en-US" sz="2400" dirty="0">
                <a:solidFill>
                  <a:srgbClr val="002D72"/>
                </a:solidFill>
                <a:latin typeface="Proxima Nova"/>
              </a:rPr>
              <a:t> When you reach for fill, always consider faceting in small multiples. The brain struggles with fills. More on this later.</a:t>
            </a:r>
          </a:p>
        </p:txBody>
      </p:sp>
      <p:sp>
        <p:nvSpPr>
          <p:cNvPr id="4" name="AutoShape 4">
            <a:extLst>
              <a:ext uri="{FF2B5EF4-FFF2-40B4-BE49-F238E27FC236}">
                <a16:creationId xmlns:a16="http://schemas.microsoft.com/office/drawing/2014/main" id="{EC0C47AA-97F6-97E4-0020-02E03B181B54}"/>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6830700-3658-38B7-4481-358D00700D27}"/>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4B9B68-C5E1-A452-FC2B-9E9C6367E00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33</a:t>
            </a:fld>
            <a:endParaRPr lang="en-US" dirty="0">
              <a:solidFill>
                <a:srgbClr val="002D72"/>
              </a:solidFill>
              <a:latin typeface="Proxima Nova"/>
            </a:endParaRPr>
          </a:p>
        </p:txBody>
      </p:sp>
    </p:spTree>
    <p:extLst>
      <p:ext uri="{BB962C8B-B14F-4D97-AF65-F5344CB8AC3E}">
        <p14:creationId xmlns:p14="http://schemas.microsoft.com/office/powerpoint/2010/main" val="54205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E1CB-F0FF-9768-9466-5A2276233B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4B2CF5-5249-E3BA-8970-4E007ABCF3F3}"/>
              </a:ext>
            </a:extLst>
          </p:cNvPr>
          <p:cNvSpPr>
            <a:spLocks noGrp="1"/>
          </p:cNvSpPr>
          <p:nvPr>
            <p:ph type="sldNum" sz="quarter" idx="12"/>
          </p:nvPr>
        </p:nvSpPr>
        <p:spPr/>
        <p:txBody>
          <a:bodyPr/>
          <a:lstStyle/>
          <a:p>
            <a:fld id="{9562B2B5-E7D2-834C-A23F-9368FCAFC8F3}" type="slidenum">
              <a:rPr lang="en-US" smtClean="0"/>
              <a:t>34</a:t>
            </a:fld>
            <a:endParaRPr lang="en-US"/>
          </a:p>
        </p:txBody>
      </p:sp>
      <p:sp>
        <p:nvSpPr>
          <p:cNvPr id="9" name="TextBox 8">
            <a:extLst>
              <a:ext uri="{FF2B5EF4-FFF2-40B4-BE49-F238E27FC236}">
                <a16:creationId xmlns:a16="http://schemas.microsoft.com/office/drawing/2014/main" id="{4BE1908C-EBA1-D227-CC96-865F3DF9949C}"/>
              </a:ext>
            </a:extLst>
          </p:cNvPr>
          <p:cNvSpPr txBox="1"/>
          <p:nvPr/>
        </p:nvSpPr>
        <p:spPr>
          <a:xfrm>
            <a:off x="2113322" y="259670"/>
            <a:ext cx="8847095" cy="1323439"/>
          </a:xfrm>
          <a:prstGeom prst="rect">
            <a:avLst/>
          </a:prstGeom>
          <a:noFill/>
        </p:spPr>
        <p:txBody>
          <a:bodyPr wrap="square">
            <a:spAutoFit/>
          </a:bodyPr>
          <a:lstStyle/>
          <a:p>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ggplot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american_data</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aes</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(x = manufacturer,</a:t>
            </a:r>
            <a:r>
              <a:rPr lang="en-US" sz="2000" b="1"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fill = </a:t>
            </a:r>
            <a:r>
              <a:rPr lang="en-US" sz="2000" b="1" i="0" dirty="0" err="1">
                <a:solidFill>
                  <a:srgbClr val="002D72"/>
                </a:solidFill>
                <a:effectLst/>
                <a:latin typeface="Fira Code" panose="020B0809050000020004" pitchFamily="34" charset="0"/>
                <a:ea typeface="Fira Code" panose="020B0809050000020004" pitchFamily="34" charset="0"/>
                <a:cs typeface="Fira Code" panose="020B0809050000020004" pitchFamily="34" charset="0"/>
              </a:rPr>
              <a:t>weight_cat</a:t>
            </a:r>
            <a:r>
              <a:rPr lang="en-US" sz="2000" b="1" i="0" dirty="0">
                <a:solidFill>
                  <a:srgbClr val="002D72"/>
                </a:solidFill>
                <a:effectLst/>
                <a:latin typeface="Fira Code" panose="020B0809050000020004" pitchFamily="34" charset="0"/>
                <a:ea typeface="Fira Code" panose="020B0809050000020004" pitchFamily="34" charset="0"/>
                <a:cs typeface="Fira Code" panose="020B0809050000020004" pitchFamily="34" charset="0"/>
              </a:rPr>
              <a:t>)</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geom_bar</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p>
          <a:p>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  </a:t>
            </a:r>
            <a:r>
              <a:rPr lang="en-US" sz="2000" i="0" dirty="0" err="1">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theme_minimal</a:t>
            </a:r>
            <a:r>
              <a:rPr lang="en-US" sz="2000" i="0" dirty="0">
                <a:solidFill>
                  <a:schemeClr val="bg1">
                    <a:lumMod val="50000"/>
                  </a:schemeClr>
                </a:solidFill>
                <a:effectLst/>
                <a:latin typeface="Fira Code" panose="020B0809050000020004" pitchFamily="34" charset="0"/>
                <a:ea typeface="Fira Code" panose="020B0809050000020004" pitchFamily="34" charset="0"/>
                <a:cs typeface="Fira Code" panose="020B0809050000020004" pitchFamily="34" charset="0"/>
              </a:rPr>
              <a:t>()</a:t>
            </a:r>
          </a:p>
        </p:txBody>
      </p:sp>
      <p:pic>
        <p:nvPicPr>
          <p:cNvPr id="7" name="Picture 6" descr="A graph with different colored squares&#10;&#10;Description automatically generated">
            <a:extLst>
              <a:ext uri="{FF2B5EF4-FFF2-40B4-BE49-F238E27FC236}">
                <a16:creationId xmlns:a16="http://schemas.microsoft.com/office/drawing/2014/main" id="{5E281F11-65D8-0C21-B7D0-2499534ADE7B}"/>
              </a:ext>
            </a:extLst>
          </p:cNvPr>
          <p:cNvPicPr>
            <a:picLocks noChangeAspect="1"/>
          </p:cNvPicPr>
          <p:nvPr/>
        </p:nvPicPr>
        <p:blipFill>
          <a:blip r:embed="rId2"/>
          <a:stretch>
            <a:fillRect/>
          </a:stretch>
        </p:blipFill>
        <p:spPr>
          <a:xfrm>
            <a:off x="2479153" y="1767446"/>
            <a:ext cx="7057163" cy="4771466"/>
          </a:xfrm>
          <a:prstGeom prst="rect">
            <a:avLst/>
          </a:prstGeom>
        </p:spPr>
      </p:pic>
    </p:spTree>
    <p:extLst>
      <p:ext uri="{BB962C8B-B14F-4D97-AF65-F5344CB8AC3E}">
        <p14:creationId xmlns:p14="http://schemas.microsoft.com/office/powerpoint/2010/main" val="3199431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B7B8C-9A0B-7AA4-A9A3-1ACB6C3B910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260268F-BF5D-E9C5-A577-D656B17A428D}"/>
              </a:ext>
            </a:extLst>
          </p:cNvPr>
          <p:cNvSpPr txBox="1"/>
          <p:nvPr/>
        </p:nvSpPr>
        <p:spPr>
          <a:xfrm>
            <a:off x="1734083" y="307686"/>
            <a:ext cx="8993788"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Aggregations</a:t>
            </a:r>
          </a:p>
        </p:txBody>
      </p:sp>
      <p:sp>
        <p:nvSpPr>
          <p:cNvPr id="3" name="TextBox 3">
            <a:extLst>
              <a:ext uri="{FF2B5EF4-FFF2-40B4-BE49-F238E27FC236}">
                <a16:creationId xmlns:a16="http://schemas.microsoft.com/office/drawing/2014/main" id="{98C97489-5539-2E21-B950-31EA596EDD3F}"/>
              </a:ext>
            </a:extLst>
          </p:cNvPr>
          <p:cNvSpPr txBox="1"/>
          <p:nvPr/>
        </p:nvSpPr>
        <p:spPr>
          <a:xfrm>
            <a:off x="879503" y="1892566"/>
            <a:ext cx="9848368" cy="3693319"/>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To make a bar chart, one groups data and takes a mean, proportion, or count</a:t>
            </a:r>
          </a:p>
          <a:p>
            <a:pPr marL="351032" lvl="1" indent="-175516">
              <a:lnSpc>
                <a:spcPts val="2439"/>
              </a:lnSpc>
              <a:spcBef>
                <a:spcPts val="1200"/>
              </a:spcBef>
              <a:buFont typeface="Arial"/>
              <a:buChar char="•"/>
            </a:pPr>
            <a:r>
              <a:rPr lang="en-US" sz="2400" dirty="0">
                <a:solidFill>
                  <a:srgbClr val="002D72"/>
                </a:solidFill>
                <a:latin typeface="Proxima Nova"/>
              </a:rPr>
              <a:t>Software like </a:t>
            </a:r>
            <a:r>
              <a:rPr lang="en-US" sz="2400" dirty="0" err="1">
                <a:solidFill>
                  <a:srgbClr val="002D72"/>
                </a:solidFill>
                <a:latin typeface="Proxima Nova"/>
              </a:rPr>
              <a:t>ggplot</a:t>
            </a:r>
            <a:r>
              <a:rPr lang="en-US" sz="2400" dirty="0">
                <a:solidFill>
                  <a:srgbClr val="002D72"/>
                </a:solidFill>
                <a:latin typeface="Proxima Nova"/>
              </a:rPr>
              <a:t> will try to do this for you and it works well for simple cases</a:t>
            </a:r>
          </a:p>
          <a:p>
            <a:pPr marL="351032" lvl="1" indent="-175516">
              <a:lnSpc>
                <a:spcPts val="2439"/>
              </a:lnSpc>
              <a:spcBef>
                <a:spcPts val="1200"/>
              </a:spcBef>
              <a:buFont typeface="Arial"/>
              <a:buChar char="•"/>
            </a:pPr>
            <a:r>
              <a:rPr lang="en-US" sz="2400" dirty="0">
                <a:solidFill>
                  <a:srgbClr val="002D72"/>
                </a:solidFill>
                <a:latin typeface="Proxima Nova"/>
              </a:rPr>
              <a:t>This can fall over with more difficult aggregations or when doing things like applying annotation labels</a:t>
            </a:r>
          </a:p>
          <a:p>
            <a:pPr marL="351032" lvl="1" indent="-175516">
              <a:lnSpc>
                <a:spcPts val="2439"/>
              </a:lnSpc>
              <a:spcBef>
                <a:spcPts val="1200"/>
              </a:spcBef>
              <a:buFont typeface="Arial"/>
              <a:buChar char="•"/>
            </a:pPr>
            <a:r>
              <a:rPr lang="en-US" sz="2400" dirty="0">
                <a:solidFill>
                  <a:srgbClr val="002D72"/>
                </a:solidFill>
                <a:latin typeface="Proxima Nova"/>
              </a:rPr>
              <a:t>A powerful and frustration-reducing technique is to do the aggregation yourself and then use the “identity” mapping</a:t>
            </a:r>
          </a:p>
          <a:p>
            <a:pPr marL="351032" lvl="1" indent="-175516">
              <a:lnSpc>
                <a:spcPts val="2439"/>
              </a:lnSpc>
              <a:spcBef>
                <a:spcPts val="1200"/>
              </a:spcBef>
              <a:buFont typeface="Arial"/>
              <a:buChar char="•"/>
            </a:pPr>
            <a:r>
              <a:rPr lang="en-US" sz="2400" dirty="0">
                <a:solidFill>
                  <a:srgbClr val="002D72"/>
                </a:solidFill>
                <a:latin typeface="Proxima Nova"/>
              </a:rPr>
              <a:t>This separates the statistical logic from the visual logic and is often what makes a tricky figure easier to make</a:t>
            </a:r>
          </a:p>
        </p:txBody>
      </p:sp>
      <p:sp>
        <p:nvSpPr>
          <p:cNvPr id="4" name="AutoShape 4">
            <a:extLst>
              <a:ext uri="{FF2B5EF4-FFF2-40B4-BE49-F238E27FC236}">
                <a16:creationId xmlns:a16="http://schemas.microsoft.com/office/drawing/2014/main" id="{FB30A5BD-B9F6-B90C-174C-C310AB15869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408D64F0-3CD0-E8BA-B94C-C8B4B0CE0C9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9946AAFA-DCED-5444-4259-1FE97147E71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35</a:t>
            </a:fld>
            <a:endParaRPr lang="en-US" dirty="0">
              <a:solidFill>
                <a:srgbClr val="002D72"/>
              </a:solidFill>
              <a:latin typeface="Proxima Nova"/>
            </a:endParaRPr>
          </a:p>
        </p:txBody>
      </p:sp>
      <p:sp>
        <p:nvSpPr>
          <p:cNvPr id="6" name="TextBox 5">
            <a:extLst>
              <a:ext uri="{FF2B5EF4-FFF2-40B4-BE49-F238E27FC236}">
                <a16:creationId xmlns:a16="http://schemas.microsoft.com/office/drawing/2014/main" id="{54B1BB90-ACAB-B2E0-FB85-D7B46DA70D25}"/>
              </a:ext>
            </a:extLst>
          </p:cNvPr>
          <p:cNvSpPr txBox="1"/>
          <p:nvPr/>
        </p:nvSpPr>
        <p:spPr>
          <a:xfrm>
            <a:off x="0" y="6488867"/>
            <a:ext cx="3219023" cy="307777"/>
          </a:xfrm>
          <a:prstGeom prst="rect">
            <a:avLst/>
          </a:prstGeom>
          <a:noFill/>
        </p:spPr>
        <p:txBody>
          <a:bodyPr wrap="none" rtlCol="0">
            <a:spAutoFit/>
          </a:bodyPr>
          <a:lstStyle/>
          <a:p>
            <a:r>
              <a:rPr lang="en-US" sz="1400" b="1" dirty="0"/>
              <a:t>https://ggplot2.tidyverse.org/reference/</a:t>
            </a:r>
          </a:p>
        </p:txBody>
      </p:sp>
    </p:spTree>
    <p:extLst>
      <p:ext uri="{BB962C8B-B14F-4D97-AF65-F5344CB8AC3E}">
        <p14:creationId xmlns:p14="http://schemas.microsoft.com/office/powerpoint/2010/main" val="112904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7DC61C71-4385-D109-229E-62FE58038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6985-89E8-7B9E-5F43-142FEA0F9477}"/>
              </a:ext>
            </a:extLst>
          </p:cNvPr>
          <p:cNvSpPr>
            <a:spLocks noGrp="1"/>
          </p:cNvSpPr>
          <p:nvPr>
            <p:ph type="title"/>
          </p:nvPr>
        </p:nvSpPr>
        <p:spPr/>
        <p:txBody>
          <a:bodyPr>
            <a:normAutofit/>
          </a:bodyPr>
          <a:lstStyle/>
          <a:p>
            <a:r>
              <a:rPr lang="en-US" sz="8000" b="1" dirty="0">
                <a:solidFill>
                  <a:schemeClr val="accent3"/>
                </a:solidFill>
                <a:latin typeface="Proxima Nova"/>
                <a:ea typeface="Open Sans Condensed Condensed" pitchFamily="2" charset="0"/>
                <a:cs typeface="Open Sans Condensed Condensed" pitchFamily="2" charset="0"/>
              </a:rPr>
              <a:t>Substance &amp; Statistics</a:t>
            </a:r>
          </a:p>
        </p:txBody>
      </p:sp>
      <p:sp>
        <p:nvSpPr>
          <p:cNvPr id="3" name="Text Placeholder 2">
            <a:extLst>
              <a:ext uri="{FF2B5EF4-FFF2-40B4-BE49-F238E27FC236}">
                <a16:creationId xmlns:a16="http://schemas.microsoft.com/office/drawing/2014/main" id="{2830F0DA-7E44-2044-D1B4-F66275613395}"/>
              </a:ext>
            </a:extLst>
          </p:cNvPr>
          <p:cNvSpPr>
            <a:spLocks noGrp="1"/>
          </p:cNvSpPr>
          <p:nvPr>
            <p:ph type="body" idx="1"/>
          </p:nvPr>
        </p:nvSpPr>
        <p:spPr>
          <a:xfrm>
            <a:off x="831850" y="4682946"/>
            <a:ext cx="10515600" cy="1500187"/>
          </a:xfrm>
        </p:spPr>
        <p:txBody>
          <a:bodyPr>
            <a:normAutofit/>
          </a:bodyPr>
          <a:lstStyle/>
          <a:p>
            <a:r>
              <a:rPr lang="en-US" sz="2800" b="1" dirty="0">
                <a:solidFill>
                  <a:srgbClr val="51A0E1"/>
                </a:solidFill>
                <a:latin typeface="Proxima Nova"/>
                <a:ea typeface="Open Sans SemiBold" pitchFamily="2" charset="0"/>
                <a:cs typeface="Open Sans SemiBold" pitchFamily="2" charset="0"/>
              </a:rPr>
              <a:t>“Good, honest graphics”</a:t>
            </a:r>
          </a:p>
        </p:txBody>
      </p:sp>
      <p:cxnSp>
        <p:nvCxnSpPr>
          <p:cNvPr id="7" name="Straight Connector 6">
            <a:extLst>
              <a:ext uri="{FF2B5EF4-FFF2-40B4-BE49-F238E27FC236}">
                <a16:creationId xmlns:a16="http://schemas.microsoft.com/office/drawing/2014/main" id="{F0A36553-270D-6B65-1748-03AEE46A8E53}"/>
              </a:ext>
            </a:extLst>
          </p:cNvPr>
          <p:cNvCxnSpPr>
            <a:cxnSpLocks/>
          </p:cNvCxnSpPr>
          <p:nvPr/>
        </p:nvCxnSpPr>
        <p:spPr>
          <a:xfrm>
            <a:off x="831850" y="4517780"/>
            <a:ext cx="10515600" cy="0"/>
          </a:xfrm>
          <a:prstGeom prst="line">
            <a:avLst/>
          </a:prstGeom>
          <a:ln w="38100">
            <a:solidFill>
              <a:srgbClr val="FF6900"/>
            </a:solidFill>
          </a:ln>
        </p:spPr>
        <p:style>
          <a:lnRef idx="1">
            <a:schemeClr val="accent1"/>
          </a:lnRef>
          <a:fillRef idx="0">
            <a:schemeClr val="accent1"/>
          </a:fillRef>
          <a:effectRef idx="0">
            <a:schemeClr val="accent1"/>
          </a:effectRef>
          <a:fontRef idx="minor">
            <a:schemeClr val="tx1"/>
          </a:fontRef>
        </p:style>
      </p:cxnSp>
      <p:pic>
        <p:nvPicPr>
          <p:cNvPr id="8" name="Picture 7" descr="A blue circle with white and blue circles and a white logo&#10;&#10;Description automatically generated">
            <a:extLst>
              <a:ext uri="{FF2B5EF4-FFF2-40B4-BE49-F238E27FC236}">
                <a16:creationId xmlns:a16="http://schemas.microsoft.com/office/drawing/2014/main" id="{D06FDFF2-3130-86E0-1A75-60516BD3F8E6}"/>
              </a:ext>
            </a:extLst>
          </p:cNvPr>
          <p:cNvPicPr>
            <a:picLocks noChangeAspect="1"/>
          </p:cNvPicPr>
          <p:nvPr/>
        </p:nvPicPr>
        <p:blipFill>
          <a:blip r:embed="rId2"/>
          <a:stretch>
            <a:fillRect/>
          </a:stretch>
        </p:blipFill>
        <p:spPr>
          <a:xfrm>
            <a:off x="159984" y="199608"/>
            <a:ext cx="1824262" cy="1824262"/>
          </a:xfrm>
          <a:prstGeom prst="rect">
            <a:avLst/>
          </a:prstGeom>
        </p:spPr>
      </p:pic>
    </p:spTree>
    <p:extLst>
      <p:ext uri="{BB962C8B-B14F-4D97-AF65-F5344CB8AC3E}">
        <p14:creationId xmlns:p14="http://schemas.microsoft.com/office/powerpoint/2010/main" val="2116625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26804-2021-D2B1-F58F-9A4984D3138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F93FEFB-5E04-4FF4-4235-3FD2DD31D6D0}"/>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Let Science Decide</a:t>
            </a:r>
          </a:p>
        </p:txBody>
      </p:sp>
      <p:sp>
        <p:nvSpPr>
          <p:cNvPr id="4" name="AutoShape 4">
            <a:extLst>
              <a:ext uri="{FF2B5EF4-FFF2-40B4-BE49-F238E27FC236}">
                <a16:creationId xmlns:a16="http://schemas.microsoft.com/office/drawing/2014/main" id="{B7BA4080-B219-1B8F-037D-705A4A4A00E3}"/>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FC4E061-EEC7-3D5B-ABA3-FFBA5C7AC67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B031246-4565-E486-50BC-330FFD683A2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37</a:t>
            </a:fld>
            <a:endParaRPr lang="en-US" dirty="0">
              <a:solidFill>
                <a:srgbClr val="002D72"/>
              </a:solidFill>
              <a:latin typeface="Proxima Nova"/>
            </a:endParaRPr>
          </a:p>
        </p:txBody>
      </p:sp>
      <p:sp>
        <p:nvSpPr>
          <p:cNvPr id="6" name="TextBox 31">
            <a:extLst>
              <a:ext uri="{FF2B5EF4-FFF2-40B4-BE49-F238E27FC236}">
                <a16:creationId xmlns:a16="http://schemas.microsoft.com/office/drawing/2014/main" id="{901A3EDC-DFF0-A7D3-6A9A-3BEE541C1E17}"/>
              </a:ext>
            </a:extLst>
          </p:cNvPr>
          <p:cNvSpPr txBox="1"/>
          <p:nvPr/>
        </p:nvSpPr>
        <p:spPr>
          <a:xfrm>
            <a:off x="695663" y="2153043"/>
            <a:ext cx="10658137" cy="2419317"/>
          </a:xfrm>
          <a:prstGeom prst="rect">
            <a:avLst/>
          </a:prstGeom>
        </p:spPr>
        <p:txBody>
          <a:bodyPr wrap="square" lIns="0" tIns="0" rIns="0" bIns="0" rtlCol="0" anchor="t">
            <a:spAutoFit/>
          </a:bodyPr>
          <a:lstStyle/>
          <a:p>
            <a:pPr marL="342900" indent="-342900">
              <a:lnSpc>
                <a:spcPts val="3173"/>
              </a:lnSpc>
              <a:buFont typeface="Arial" panose="020B0604020202020204" pitchFamily="34" charset="0"/>
              <a:buChar char="•"/>
            </a:pPr>
            <a:r>
              <a:rPr lang="en-US" sz="2266" dirty="0">
                <a:solidFill>
                  <a:srgbClr val="002D72"/>
                </a:solidFill>
                <a:latin typeface="Proxima Nova"/>
              </a:rPr>
              <a:t>Data visualization is valuable for its scientific application</a:t>
            </a:r>
          </a:p>
          <a:p>
            <a:pPr marL="342900" indent="-342900">
              <a:lnSpc>
                <a:spcPts val="3173"/>
              </a:lnSpc>
              <a:buFont typeface="Arial" panose="020B0604020202020204" pitchFamily="34" charset="0"/>
              <a:buChar char="•"/>
            </a:pPr>
            <a:r>
              <a:rPr lang="en-US" sz="2266" dirty="0">
                <a:solidFill>
                  <a:srgbClr val="002D72"/>
                </a:solidFill>
                <a:latin typeface="Proxima Nova"/>
              </a:rPr>
              <a:t>It helps in:</a:t>
            </a:r>
          </a:p>
          <a:p>
            <a:pPr marL="800100" lvl="1" indent="-342900">
              <a:lnSpc>
                <a:spcPts val="3173"/>
              </a:lnSpc>
              <a:buFont typeface="Arial" panose="020B0604020202020204" pitchFamily="34" charset="0"/>
              <a:buChar char="•"/>
            </a:pPr>
            <a:r>
              <a:rPr lang="en-US" sz="2266" dirty="0">
                <a:solidFill>
                  <a:srgbClr val="002D72"/>
                </a:solidFill>
                <a:latin typeface="Proxima Nova"/>
              </a:rPr>
              <a:t>Choosing what to visualize</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data</a:t>
            </a:r>
          </a:p>
          <a:p>
            <a:pPr marL="800100" lvl="1" indent="-342900">
              <a:lnSpc>
                <a:spcPts val="3173"/>
              </a:lnSpc>
              <a:buFont typeface="Arial" panose="020B0604020202020204" pitchFamily="34" charset="0"/>
              <a:buChar char="•"/>
            </a:pPr>
            <a:r>
              <a:rPr lang="en-US" sz="2266" dirty="0">
                <a:solidFill>
                  <a:srgbClr val="002D72"/>
                </a:solidFill>
                <a:latin typeface="Proxima Nova"/>
              </a:rPr>
              <a:t>Understanding your models</a:t>
            </a:r>
          </a:p>
          <a:p>
            <a:pPr marL="800100" lvl="1" indent="-342900">
              <a:lnSpc>
                <a:spcPts val="3173"/>
              </a:lnSpc>
              <a:buFont typeface="Arial" panose="020B0604020202020204" pitchFamily="34" charset="0"/>
              <a:buChar char="•"/>
            </a:pPr>
            <a:r>
              <a:rPr lang="en-US" sz="2266" dirty="0">
                <a:solidFill>
                  <a:srgbClr val="002D72"/>
                </a:solidFill>
                <a:latin typeface="Proxima Nova"/>
              </a:rPr>
              <a:t>Communicating your findings in an impactful way</a:t>
            </a:r>
          </a:p>
        </p:txBody>
      </p:sp>
    </p:spTree>
    <p:extLst>
      <p:ext uri="{BB962C8B-B14F-4D97-AF65-F5344CB8AC3E}">
        <p14:creationId xmlns:p14="http://schemas.microsoft.com/office/powerpoint/2010/main" val="37041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97E5-B3F0-043F-B69C-6B4E6A5C409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BE5B60C-70CF-9763-3DD6-2BFD26AE35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Understanding Your Data</a:t>
            </a:r>
          </a:p>
        </p:txBody>
      </p:sp>
      <p:sp>
        <p:nvSpPr>
          <p:cNvPr id="4" name="AutoShape 4">
            <a:extLst>
              <a:ext uri="{FF2B5EF4-FFF2-40B4-BE49-F238E27FC236}">
                <a16:creationId xmlns:a16="http://schemas.microsoft.com/office/drawing/2014/main" id="{B406D1E5-E754-C13E-893B-872CB4920A8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BDEE8C8-4801-5482-DC24-1281153BDC1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4D2F1B-72A7-4C02-7269-7F246237B5A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38</a:t>
            </a:fld>
            <a:endParaRPr lang="en-US" dirty="0">
              <a:solidFill>
                <a:srgbClr val="002D72"/>
              </a:solidFill>
              <a:latin typeface="Proxima Nova"/>
            </a:endParaRPr>
          </a:p>
        </p:txBody>
      </p:sp>
      <p:sp>
        <p:nvSpPr>
          <p:cNvPr id="10" name="TextBox 9">
            <a:extLst>
              <a:ext uri="{FF2B5EF4-FFF2-40B4-BE49-F238E27FC236}">
                <a16:creationId xmlns:a16="http://schemas.microsoft.com/office/drawing/2014/main" id="{9471B0BE-6AFE-81A7-58CC-5CC244CB662F}"/>
              </a:ext>
            </a:extLst>
          </p:cNvPr>
          <p:cNvSpPr txBox="1"/>
          <p:nvPr/>
        </p:nvSpPr>
        <p:spPr>
          <a:xfrm>
            <a:off x="560836" y="1881740"/>
            <a:ext cx="6166535" cy="3970318"/>
          </a:xfrm>
          <a:prstGeom prst="rect">
            <a:avLst/>
          </a:prstGeom>
          <a:noFill/>
        </p:spPr>
        <p:txBody>
          <a:bodyPr wrap="square" rtlCol="0">
            <a:spAutoFit/>
          </a:bodyPr>
          <a:lstStyle/>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model &lt;-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(y ~ x, data = </a:t>
            </a:r>
            <a:r>
              <a:rPr lang="en-US" sz="1400" b="1" dirty="0" err="1">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rPr>
              <a:t>&gt; summary(model)</a:t>
            </a:r>
          </a:p>
          <a:p>
            <a:endParaRPr lang="en-US" sz="1400" dirty="0">
              <a:solidFill>
                <a:schemeClr val="accent1">
                  <a:lumMod val="7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Call:</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lm</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(formula = y ~ x, data =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analysis_data</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Residuals: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Min       1Q   Median       3Q      Max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-0.19848 -0.07113 -0.00910  0.06042  0.34241 </a:t>
            </a:r>
          </a:p>
          <a:p>
            <a:endPar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Estimate Std. Error t value </a:t>
            </a:r>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(&gt;|t|)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(Intercept) -0.00313    0.01015  -0.308  0.75846   </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x            0.03463    0.01112   3.113  0.00243 **</a:t>
            </a:r>
          </a:p>
          <a:p>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400" dirty="0" err="1">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400" dirty="0">
                <a:solidFill>
                  <a:schemeClr val="tx1">
                    <a:lumMod val="75000"/>
                    <a:lumOff val="25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1" name="TextBox 10">
            <a:extLst>
              <a:ext uri="{FF2B5EF4-FFF2-40B4-BE49-F238E27FC236}">
                <a16:creationId xmlns:a16="http://schemas.microsoft.com/office/drawing/2014/main" id="{E0D636F2-5FA1-CD96-269C-F17B2314AA39}"/>
              </a:ext>
            </a:extLst>
          </p:cNvPr>
          <p:cNvSpPr txBox="1"/>
          <p:nvPr/>
        </p:nvSpPr>
        <p:spPr>
          <a:xfrm>
            <a:off x="6440373" y="1947471"/>
            <a:ext cx="5540829" cy="2246769"/>
          </a:xfrm>
          <a:prstGeom prst="rect">
            <a:avLst/>
          </a:prstGeom>
          <a:noFill/>
        </p:spPr>
        <p:txBody>
          <a:bodyPr wrap="square" rtlCol="0">
            <a:spAutoFit/>
          </a:bodyPr>
          <a:lstStyle/>
          <a:p>
            <a:r>
              <a:rPr lang="en-US" sz="1400" dirty="0">
                <a:latin typeface="Fira Code" panose="020B0809050000020004" pitchFamily="34" charset="0"/>
                <a:ea typeface="Fira Code" panose="020B0809050000020004" pitchFamily="34" charset="0"/>
                <a:cs typeface="Fira Code" panose="020B0809050000020004" pitchFamily="34" charset="0"/>
              </a:rPr>
              <a:t>Residual standard error: 0.101 on 98 degrees of freedom</a:t>
            </a:r>
          </a:p>
          <a:p>
            <a:r>
              <a:rPr lang="en-US" sz="1400" dirty="0">
                <a:latin typeface="Fira Code" panose="020B0809050000020004" pitchFamily="34" charset="0"/>
                <a:ea typeface="Fira Code" panose="020B0809050000020004" pitchFamily="34" charset="0"/>
                <a:cs typeface="Fira Code" panose="020B0809050000020004" pitchFamily="34" charset="0"/>
              </a:rPr>
              <a:t>Multiple R-squared:   0.09,	Adjusted R-squared:  0.08071 </a:t>
            </a:r>
          </a:p>
          <a:p>
            <a:r>
              <a:rPr lang="en-US" sz="1400" dirty="0">
                <a:latin typeface="Fira Code" panose="020B0809050000020004" pitchFamily="34" charset="0"/>
                <a:ea typeface="Fira Code" panose="020B0809050000020004" pitchFamily="34" charset="0"/>
                <a:cs typeface="Fira Code" panose="020B0809050000020004" pitchFamily="34" charset="0"/>
              </a:rPr>
              <a:t>F-statistic: 9.692 on 1 and 98 DF,  p-value: 0.002426</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cor</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analysis_data$x</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 </a:t>
            </a:r>
            <a:r>
              <a:rPr lang="en-US" sz="1400" b="1" dirty="0" err="1">
                <a:solidFill>
                  <a:srgbClr val="002D72"/>
                </a:solidFill>
                <a:latin typeface="Fira Code" panose="020B0809050000020004" pitchFamily="34" charset="0"/>
                <a:ea typeface="Fira Code" panose="020B0809050000020004" pitchFamily="34" charset="0"/>
                <a:cs typeface="Fira Code" panose="020B0809050000020004" pitchFamily="34" charset="0"/>
              </a:rPr>
              <a:t>analysis_data$y</a:t>
            </a:r>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a:t>
            </a:r>
          </a:p>
          <a:p>
            <a:r>
              <a:rPr lang="en-US" sz="14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0.3</a:t>
            </a:r>
          </a:p>
          <a:p>
            <a:endParaRPr lang="en-US" sz="1400" dirty="0">
              <a:latin typeface="Fira Code" panose="020B0809050000020004" pitchFamily="34" charset="0"/>
              <a:ea typeface="Fira Code" panose="020B0809050000020004" pitchFamily="34" charset="0"/>
              <a:cs typeface="Fira Code" panose="020B0809050000020004" pitchFamily="34" charset="0"/>
            </a:endParaRPr>
          </a:p>
        </p:txBody>
      </p:sp>
      <p:sp>
        <p:nvSpPr>
          <p:cNvPr id="14" name="TextBox 13">
            <a:extLst>
              <a:ext uri="{FF2B5EF4-FFF2-40B4-BE49-F238E27FC236}">
                <a16:creationId xmlns:a16="http://schemas.microsoft.com/office/drawing/2014/main" id="{3FC96631-AC84-F1C8-BAEC-2116464ECF86}"/>
              </a:ext>
            </a:extLst>
          </p:cNvPr>
          <p:cNvSpPr txBox="1"/>
          <p:nvPr/>
        </p:nvSpPr>
        <p:spPr>
          <a:xfrm>
            <a:off x="2769054" y="5919538"/>
            <a:ext cx="665389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cs typeface="Inter" panose="02000503000000020004" pitchFamily="2" charset="0"/>
              </a:rPr>
              <a:t>For every one unit increase in x, y increases 0.03, right?</a:t>
            </a:r>
          </a:p>
        </p:txBody>
      </p:sp>
    </p:spTree>
    <p:extLst>
      <p:ext uri="{BB962C8B-B14F-4D97-AF65-F5344CB8AC3E}">
        <p14:creationId xmlns:p14="http://schemas.microsoft.com/office/powerpoint/2010/main" val="3566980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E20A7-1B16-DF54-6C5E-1152B590059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7F869-0646-D572-16A4-FF7CACF6F207}"/>
              </a:ext>
            </a:extLst>
          </p:cNvPr>
          <p:cNvSpPr>
            <a:spLocks noGrp="1"/>
          </p:cNvSpPr>
          <p:nvPr>
            <p:ph type="sldNum" sz="quarter" idx="12"/>
          </p:nvPr>
        </p:nvSpPr>
        <p:spPr/>
        <p:txBody>
          <a:bodyPr/>
          <a:lstStyle/>
          <a:p>
            <a:fld id="{9562B2B5-E7D2-834C-A23F-9368FCAFC8F3}" type="slidenum">
              <a:rPr lang="en-US" smtClean="0"/>
              <a:t>39</a:t>
            </a:fld>
            <a:endParaRPr lang="en-US"/>
          </a:p>
        </p:txBody>
      </p:sp>
      <p:sp>
        <p:nvSpPr>
          <p:cNvPr id="5" name="TextBox 4">
            <a:extLst>
              <a:ext uri="{FF2B5EF4-FFF2-40B4-BE49-F238E27FC236}">
                <a16:creationId xmlns:a16="http://schemas.microsoft.com/office/drawing/2014/main" id="{EE58554A-89CD-AA2F-1DA5-E2934E5E7596}"/>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14" name="Picture 13" descr="A grid of white lines on a black background&#10;&#10;Description automatically generated">
            <a:extLst>
              <a:ext uri="{FF2B5EF4-FFF2-40B4-BE49-F238E27FC236}">
                <a16:creationId xmlns:a16="http://schemas.microsoft.com/office/drawing/2014/main" id="{21F7606D-9DB9-B1A5-1B29-285FEA44D459}"/>
              </a:ext>
            </a:extLst>
          </p:cNvPr>
          <p:cNvPicPr>
            <a:picLocks noChangeAspect="1"/>
          </p:cNvPicPr>
          <p:nvPr/>
        </p:nvPicPr>
        <p:blipFill>
          <a:blip r:embed="rId2"/>
          <a:stretch>
            <a:fillRect/>
          </a:stretch>
        </p:blipFill>
        <p:spPr>
          <a:xfrm>
            <a:off x="609599" y="863599"/>
            <a:ext cx="11073683" cy="5177971"/>
          </a:xfrm>
          <a:prstGeom prst="rect">
            <a:avLst/>
          </a:prstGeom>
        </p:spPr>
      </p:pic>
    </p:spTree>
    <p:extLst>
      <p:ext uri="{BB962C8B-B14F-4D97-AF65-F5344CB8AC3E}">
        <p14:creationId xmlns:p14="http://schemas.microsoft.com/office/powerpoint/2010/main" val="311568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p:cNvGrpSpPr/>
        <p:nvPr/>
      </p:nvGrpSpPr>
      <p:grpSpPr>
        <a:xfrm>
          <a:off x="0" y="0"/>
          <a:ext cx="0" cy="0"/>
          <a:chOff x="0" y="0"/>
          <a:chExt cx="0" cy="0"/>
        </a:xfrm>
      </p:grpSpPr>
      <p:grpSp>
        <p:nvGrpSpPr>
          <p:cNvPr id="2" name="Group 2"/>
          <p:cNvGrpSpPr/>
          <p:nvPr/>
        </p:nvGrpSpPr>
        <p:grpSpPr>
          <a:xfrm>
            <a:off x="685800" y="740900"/>
            <a:ext cx="10820400" cy="54864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is the well-designed presentation of interesting data—a matter of </a:t>
            </a:r>
            <a:r>
              <a:rPr lang="en-US" sz="2266" b="1" dirty="0">
                <a:solidFill>
                  <a:srgbClr val="002D72"/>
                </a:solidFill>
                <a:latin typeface="Proxima Nova"/>
              </a:rPr>
              <a:t>substance</a:t>
            </a:r>
            <a:r>
              <a:rPr lang="en-US" sz="2266" dirty="0">
                <a:solidFill>
                  <a:srgbClr val="002D72"/>
                </a:solidFill>
                <a:latin typeface="Proxima Nova"/>
              </a:rPr>
              <a:t>, of </a:t>
            </a:r>
            <a:r>
              <a:rPr lang="en-US" sz="2266" b="1" dirty="0">
                <a:solidFill>
                  <a:srgbClr val="002D72"/>
                </a:solidFill>
                <a:latin typeface="Proxima Nova"/>
              </a:rPr>
              <a:t>statistics</a:t>
            </a:r>
            <a:r>
              <a:rPr lang="en-US" sz="2266" dirty="0">
                <a:solidFill>
                  <a:srgbClr val="002D72"/>
                </a:solidFill>
                <a:latin typeface="Proxima Nova"/>
              </a:rPr>
              <a:t>, and of </a:t>
            </a:r>
            <a:r>
              <a:rPr lang="en-US" sz="2266" b="1" dirty="0">
                <a:solidFill>
                  <a:srgbClr val="002D72"/>
                </a:solidFill>
                <a:latin typeface="Proxima Nova"/>
              </a:rPr>
              <a:t>design</a:t>
            </a:r>
            <a:r>
              <a:rPr lang="en-US" sz="2266" dirty="0">
                <a:solidFill>
                  <a:srgbClr val="002D72"/>
                </a:solidFill>
                <a:latin typeface="Proxima Nova"/>
              </a:rPr>
              <a:t>…”</a:t>
            </a:r>
          </a:p>
        </p:txBody>
      </p:sp>
      <p:sp>
        <p:nvSpPr>
          <p:cNvPr id="33" name="Slide Number Placeholder 32">
            <a:extLst>
              <a:ext uri="{FF2B5EF4-FFF2-40B4-BE49-F238E27FC236}">
                <a16:creationId xmlns:a16="http://schemas.microsoft.com/office/drawing/2014/main" id="{B9348048-5072-C620-6E61-845D4DBC579C}"/>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4</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67A13177-F1BB-118D-D968-F740DF485DAC}"/>
              </a:ext>
            </a:extLst>
          </p:cNvPr>
          <p:cNvPicPr>
            <a:picLocks noChangeAspect="1"/>
          </p:cNvPicPr>
          <p:nvPr/>
        </p:nvPicPr>
        <p:blipFill>
          <a:blip r:embed="rId2"/>
          <a:stretch>
            <a:fillRect/>
          </a:stretch>
        </p:blipFill>
        <p:spPr>
          <a:xfrm>
            <a:off x="1225929" y="2472186"/>
            <a:ext cx="3048000" cy="2133600"/>
          </a:xfrm>
          <a:prstGeom prst="roundRect">
            <a:avLst/>
          </a:prstGeom>
        </p:spPr>
      </p:pic>
      <p:sp>
        <p:nvSpPr>
          <p:cNvPr id="5" name="TextBox 31">
            <a:extLst>
              <a:ext uri="{FF2B5EF4-FFF2-40B4-BE49-F238E27FC236}">
                <a16:creationId xmlns:a16="http://schemas.microsoft.com/office/drawing/2014/main" id="{4917B897-25C4-A349-A4D2-DF76F8C6285B}"/>
              </a:ext>
            </a:extLst>
          </p:cNvPr>
          <p:cNvSpPr txBox="1"/>
          <p:nvPr/>
        </p:nvSpPr>
        <p:spPr>
          <a:xfrm>
            <a:off x="7635817" y="5682344"/>
            <a:ext cx="8622508" cy="339388"/>
          </a:xfrm>
          <a:prstGeom prst="rect">
            <a:avLst/>
          </a:prstGeom>
        </p:spPr>
        <p:txBody>
          <a:bodyPr wrap="square" lIns="0" tIns="0" rIns="0" bIns="0" rtlCol="0" anchor="t">
            <a:spAutoFit/>
          </a:bodyPr>
          <a:lstStyle/>
          <a:p>
            <a:pPr>
              <a:lnSpc>
                <a:spcPts val="3173"/>
              </a:lnSpc>
            </a:pPr>
            <a:r>
              <a:rPr lang="en-US" sz="1200" dirty="0">
                <a:solidFill>
                  <a:srgbClr val="002D72"/>
                </a:solidFill>
                <a:latin typeface="Proxima Nova"/>
              </a:rPr>
              <a:t>The Visual Display of Quantitative Information, 1983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5FC-AB21-912D-348D-D569373C62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683AA-26EE-70D1-24C1-C725B5B80CF5}"/>
              </a:ext>
            </a:extLst>
          </p:cNvPr>
          <p:cNvSpPr>
            <a:spLocks noGrp="1"/>
          </p:cNvSpPr>
          <p:nvPr>
            <p:ph type="sldNum" sz="quarter" idx="12"/>
          </p:nvPr>
        </p:nvSpPr>
        <p:spPr/>
        <p:txBody>
          <a:bodyPr/>
          <a:lstStyle/>
          <a:p>
            <a:fld id="{9562B2B5-E7D2-834C-A23F-9368FCAFC8F3}" type="slidenum">
              <a:rPr lang="en-US" smtClean="0"/>
              <a:t>40</a:t>
            </a:fld>
            <a:endParaRPr lang="en-US"/>
          </a:p>
        </p:txBody>
      </p:sp>
      <p:sp>
        <p:nvSpPr>
          <p:cNvPr id="5" name="TextBox 4">
            <a:extLst>
              <a:ext uri="{FF2B5EF4-FFF2-40B4-BE49-F238E27FC236}">
                <a16:creationId xmlns:a16="http://schemas.microsoft.com/office/drawing/2014/main" id="{5278534F-4029-D1DA-A0BD-59A5277B4383}"/>
              </a:ext>
            </a:extLst>
          </p:cNvPr>
          <p:cNvSpPr txBox="1"/>
          <p:nvPr/>
        </p:nvSpPr>
        <p:spPr>
          <a:xfrm>
            <a:off x="473529" y="310243"/>
            <a:ext cx="803425" cy="369332"/>
          </a:xfrm>
          <a:prstGeom prst="rect">
            <a:avLst/>
          </a:prstGeom>
          <a:noFill/>
        </p:spPr>
        <p:txBody>
          <a:bodyPr wrap="none" rtlCol="0">
            <a:spAutoFit/>
          </a:bodyPr>
          <a:lstStyle/>
          <a:p>
            <a:r>
              <a:rPr lang="en-US" b="1" dirty="0"/>
              <a:t>N=100</a:t>
            </a:r>
          </a:p>
        </p:txBody>
      </p:sp>
      <p:pic>
        <p:nvPicPr>
          <p:cNvPr id="9" name="Picture 8" descr="A group of lines with green lines&#10;&#10;Description automatically generated with medium confidence">
            <a:extLst>
              <a:ext uri="{FF2B5EF4-FFF2-40B4-BE49-F238E27FC236}">
                <a16:creationId xmlns:a16="http://schemas.microsoft.com/office/drawing/2014/main" id="{952AD5BA-D8F3-4C68-0460-17D7CD818048}"/>
              </a:ext>
            </a:extLst>
          </p:cNvPr>
          <p:cNvPicPr>
            <a:picLocks noChangeAspect="1"/>
          </p:cNvPicPr>
          <p:nvPr/>
        </p:nvPicPr>
        <p:blipFill>
          <a:blip r:embed="rId2"/>
          <a:stretch>
            <a:fillRect/>
          </a:stretch>
        </p:blipFill>
        <p:spPr>
          <a:xfrm>
            <a:off x="576618" y="994227"/>
            <a:ext cx="11038763" cy="5161643"/>
          </a:xfrm>
          <a:prstGeom prst="rect">
            <a:avLst/>
          </a:prstGeom>
        </p:spPr>
      </p:pic>
      <p:sp>
        <p:nvSpPr>
          <p:cNvPr id="10" name="TextBox 9">
            <a:extLst>
              <a:ext uri="{FF2B5EF4-FFF2-40B4-BE49-F238E27FC236}">
                <a16:creationId xmlns:a16="http://schemas.microsoft.com/office/drawing/2014/main" id="{C589DE57-0332-2E0F-AA0E-9C97DCC6D3FF}"/>
              </a:ext>
            </a:extLst>
          </p:cNvPr>
          <p:cNvSpPr txBox="1"/>
          <p:nvPr/>
        </p:nvSpPr>
        <p:spPr>
          <a:xfrm>
            <a:off x="7242902" y="252126"/>
            <a:ext cx="4372479" cy="584775"/>
          </a:xfrm>
          <a:prstGeom prst="rect">
            <a:avLst/>
          </a:prstGeom>
          <a:noFill/>
        </p:spPr>
        <p:txBody>
          <a:bodyPr wrap="none" rtlCol="0">
            <a:spAutoFit/>
          </a:bodyPr>
          <a:lstStyle/>
          <a:p>
            <a:r>
              <a:rPr lang="en-US" sz="3200" b="1" dirty="0"/>
              <a:t>r = 0.30 for all data sets!</a:t>
            </a:r>
          </a:p>
        </p:txBody>
      </p:sp>
    </p:spTree>
    <p:extLst>
      <p:ext uri="{BB962C8B-B14F-4D97-AF65-F5344CB8AC3E}">
        <p14:creationId xmlns:p14="http://schemas.microsoft.com/office/powerpoint/2010/main" val="659125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EC44F-EF99-0B1C-8470-3DDEECC85F9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3AEBF15-835A-4D0C-3DDE-B2E8E01A62FA}"/>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Looking At Data</a:t>
            </a:r>
          </a:p>
        </p:txBody>
      </p:sp>
      <p:sp>
        <p:nvSpPr>
          <p:cNvPr id="4" name="AutoShape 4">
            <a:extLst>
              <a:ext uri="{FF2B5EF4-FFF2-40B4-BE49-F238E27FC236}">
                <a16:creationId xmlns:a16="http://schemas.microsoft.com/office/drawing/2014/main" id="{636AC6EE-0459-E91A-5FBB-2A03C8F778C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7E7B52-A0A6-FAC5-FEEF-32FFB1DDF9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7A06CD1-84D8-0AAD-E704-17C255B72DC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31A32DB-D2DD-98AB-7941-F6C3BE4ECA4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C105ACF-0FD3-1B4C-E277-FEC141F687BB}"/>
              </a:ext>
            </a:extLst>
          </p:cNvPr>
          <p:cNvSpPr txBox="1"/>
          <p:nvPr/>
        </p:nvSpPr>
        <p:spPr>
          <a:xfrm>
            <a:off x="879504" y="1892566"/>
            <a:ext cx="9549862" cy="1692771"/>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reg y x, robust</a:t>
            </a:r>
            <a:br>
              <a:rPr lang="en-US" sz="2400" dirty="0">
                <a:solidFill>
                  <a:srgbClr val="002D72"/>
                </a:solidFill>
                <a:latin typeface="Proxima Nova"/>
              </a:rPr>
            </a:br>
            <a:br>
              <a:rPr lang="en-US" sz="2400" dirty="0">
                <a:solidFill>
                  <a:srgbClr val="002D72"/>
                </a:solidFill>
                <a:latin typeface="Proxima Nova"/>
              </a:rPr>
            </a:br>
            <a:r>
              <a:rPr lang="en-US" sz="2400" dirty="0">
                <a:solidFill>
                  <a:srgbClr val="002D72"/>
                </a:solidFill>
                <a:latin typeface="Proxima Nova"/>
              </a:rPr>
              <a:t>is not enough (even with the robust flag)</a:t>
            </a:r>
          </a:p>
          <a:p>
            <a:pPr marL="351032" lvl="1" indent="-175516">
              <a:lnSpc>
                <a:spcPts val="2439"/>
              </a:lnSpc>
              <a:spcBef>
                <a:spcPts val="1200"/>
              </a:spcBef>
              <a:buFont typeface="Arial"/>
              <a:buChar char="•"/>
            </a:pPr>
            <a:r>
              <a:rPr lang="en-US" sz="2400" dirty="0">
                <a:solidFill>
                  <a:srgbClr val="002D72"/>
                </a:solidFill>
                <a:latin typeface="Proxima Nova"/>
              </a:rPr>
              <a:t>Visual inspection of your data is a crucial step of scientific investigation</a:t>
            </a:r>
          </a:p>
        </p:txBody>
      </p:sp>
    </p:spTree>
    <p:extLst>
      <p:ext uri="{BB962C8B-B14F-4D97-AF65-F5344CB8AC3E}">
        <p14:creationId xmlns:p14="http://schemas.microsoft.com/office/powerpoint/2010/main" val="273648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7BF0E-B999-8067-4129-4EEF866DE4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5CFDDE6-362E-E152-3615-81E870EFA2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Scales &amp; Axes</a:t>
            </a:r>
          </a:p>
        </p:txBody>
      </p:sp>
      <p:sp>
        <p:nvSpPr>
          <p:cNvPr id="4" name="AutoShape 4">
            <a:extLst>
              <a:ext uri="{FF2B5EF4-FFF2-40B4-BE49-F238E27FC236}">
                <a16:creationId xmlns:a16="http://schemas.microsoft.com/office/drawing/2014/main" id="{7A3E9197-89E8-0B84-C63A-1A340C37386E}"/>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39A7E6-F549-44DF-2EB1-7F47B0EEE763}"/>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821830C-F760-1FFC-9E3C-36A3DE9A48E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12BC0E-059F-CAE6-3552-1905E509683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365ED8A-18D0-78BE-F510-0276C87F25ED}"/>
              </a:ext>
            </a:extLst>
          </p:cNvPr>
          <p:cNvSpPr txBox="1"/>
          <p:nvPr/>
        </p:nvSpPr>
        <p:spPr>
          <a:xfrm>
            <a:off x="879503" y="1892566"/>
            <a:ext cx="4898997" cy="1231106"/>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If there is one way someone can “lie with statistical visualizations,” it’s by constraining axes and scales in a misleading way.</a:t>
            </a:r>
          </a:p>
        </p:txBody>
      </p:sp>
      <p:sp>
        <p:nvSpPr>
          <p:cNvPr id="9" name="TextBox 8">
            <a:extLst>
              <a:ext uri="{FF2B5EF4-FFF2-40B4-BE49-F238E27FC236}">
                <a16:creationId xmlns:a16="http://schemas.microsoft.com/office/drawing/2014/main" id="{5DC1399A-7698-FEA5-2C5F-B69AC2A5876F}"/>
              </a:ext>
            </a:extLst>
          </p:cNvPr>
          <p:cNvSpPr txBox="1"/>
          <p:nvPr/>
        </p:nvSpPr>
        <p:spPr>
          <a:xfrm>
            <a:off x="334486" y="3993345"/>
            <a:ext cx="5761514" cy="1785104"/>
          </a:xfrm>
          <a:prstGeom prst="rect">
            <a:avLst/>
          </a:prstGeom>
          <a:noFill/>
        </p:spPr>
        <p:txBody>
          <a:bodyPr wrap="none" rtlCol="0">
            <a:spAutoFit/>
          </a:bodyPr>
          <a:lstStyle/>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glm</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(formula =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bad_outcome</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 exposure, family = "binomial", data = data)</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Coefficients:</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Pr</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(&gt;|z|)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(Intercept)  -12.430      1.000 -12.430   &lt;2e-16 ***</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exposure       1.100      1.155   0.952    0.341    </a:t>
            </a:r>
          </a:p>
          <a:p>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dirty="0" err="1">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Signif</a:t>
            </a:r>
            <a:r>
              <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rPr>
              <a:t>. codes:  0 ‘***’ 0.001 ‘**’ 0.01 ‘*’ 0.05 ‘.’ 0.1 ‘ ’ 1</a:t>
            </a:r>
          </a:p>
          <a:p>
            <a:endParaRPr lang="en-US" sz="1000" dirty="0">
              <a:solidFill>
                <a:schemeClr val="bg1">
                  <a:lumMod val="50000"/>
                </a:schemeClr>
              </a:solidFill>
              <a:latin typeface="Fira Code" panose="020B0809050000020004" pitchFamily="34" charset="0"/>
              <a:ea typeface="Fira Code" panose="020B0809050000020004" pitchFamily="34" charset="0"/>
              <a:cs typeface="Fira Code" panose="020B0809050000020004" pitchFamily="34" charset="0"/>
            </a:endParaRP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&gt; exp(1.10)</a:t>
            </a:r>
          </a:p>
          <a:p>
            <a:r>
              <a:rPr lang="en-US" sz="1000" b="1" dirty="0">
                <a:solidFill>
                  <a:srgbClr val="002D72"/>
                </a:solidFill>
                <a:latin typeface="Fira Code" panose="020B0809050000020004" pitchFamily="34" charset="0"/>
                <a:ea typeface="Fira Code" panose="020B0809050000020004" pitchFamily="34" charset="0"/>
                <a:cs typeface="Fira Code" panose="020B0809050000020004" pitchFamily="34" charset="0"/>
              </a:rPr>
              <a:t>[1] 3.00416</a:t>
            </a:r>
          </a:p>
        </p:txBody>
      </p:sp>
      <p:pic>
        <p:nvPicPr>
          <p:cNvPr id="11" name="Picture 10" descr="A graph with a bar and a line&#10;&#10;Description automatically generated with medium confidence">
            <a:extLst>
              <a:ext uri="{FF2B5EF4-FFF2-40B4-BE49-F238E27FC236}">
                <a16:creationId xmlns:a16="http://schemas.microsoft.com/office/drawing/2014/main" id="{1961A863-B904-688C-E706-1D405AFD3732}"/>
              </a:ext>
            </a:extLst>
          </p:cNvPr>
          <p:cNvPicPr>
            <a:picLocks noChangeAspect="1"/>
          </p:cNvPicPr>
          <p:nvPr/>
        </p:nvPicPr>
        <p:blipFill>
          <a:blip r:embed="rId3"/>
          <a:stretch>
            <a:fillRect/>
          </a:stretch>
        </p:blipFill>
        <p:spPr>
          <a:xfrm>
            <a:off x="6371114" y="1854972"/>
            <a:ext cx="5486400" cy="3657600"/>
          </a:xfrm>
          <a:prstGeom prst="rect">
            <a:avLst/>
          </a:prstGeom>
        </p:spPr>
      </p:pic>
    </p:spTree>
    <p:extLst>
      <p:ext uri="{BB962C8B-B14F-4D97-AF65-F5344CB8AC3E}">
        <p14:creationId xmlns:p14="http://schemas.microsoft.com/office/powerpoint/2010/main" val="3365576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97B307-89EA-E52B-0221-C35850822CC7}"/>
              </a:ext>
            </a:extLst>
          </p:cNvPr>
          <p:cNvSpPr>
            <a:spLocks noGrp="1"/>
          </p:cNvSpPr>
          <p:nvPr>
            <p:ph type="sldNum" sz="quarter" idx="12"/>
          </p:nvPr>
        </p:nvSpPr>
        <p:spPr/>
        <p:txBody>
          <a:bodyPr/>
          <a:lstStyle/>
          <a:p>
            <a:fld id="{9562B2B5-E7D2-834C-A23F-9368FCAFC8F3}" type="slidenum">
              <a:rPr lang="en-US" smtClean="0"/>
              <a:t>43</a:t>
            </a:fld>
            <a:endParaRPr lang="en-US"/>
          </a:p>
        </p:txBody>
      </p:sp>
      <p:pic>
        <p:nvPicPr>
          <p:cNvPr id="6" name="Picture 5" descr="A graph with different colored squares&#10;&#10;Description automatically generated">
            <a:extLst>
              <a:ext uri="{FF2B5EF4-FFF2-40B4-BE49-F238E27FC236}">
                <a16:creationId xmlns:a16="http://schemas.microsoft.com/office/drawing/2014/main" id="{1E57958E-BECD-3B83-2B7A-8C6A60358D00}"/>
              </a:ext>
            </a:extLst>
          </p:cNvPr>
          <p:cNvPicPr>
            <a:picLocks noChangeAspect="1"/>
          </p:cNvPicPr>
          <p:nvPr/>
        </p:nvPicPr>
        <p:blipFill>
          <a:blip r:embed="rId2"/>
          <a:stretch>
            <a:fillRect/>
          </a:stretch>
        </p:blipFill>
        <p:spPr>
          <a:xfrm>
            <a:off x="1971869" y="443204"/>
            <a:ext cx="8488524" cy="5659016"/>
          </a:xfrm>
          <a:prstGeom prst="rect">
            <a:avLst/>
          </a:prstGeom>
        </p:spPr>
      </p:pic>
    </p:spTree>
    <p:extLst>
      <p:ext uri="{BB962C8B-B14F-4D97-AF65-F5344CB8AC3E}">
        <p14:creationId xmlns:p14="http://schemas.microsoft.com/office/powerpoint/2010/main" val="3512538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2DF694-6F6E-AF65-8C09-266891EA5D0E}"/>
              </a:ext>
            </a:extLst>
          </p:cNvPr>
          <p:cNvSpPr>
            <a:spLocks noGrp="1"/>
          </p:cNvSpPr>
          <p:nvPr>
            <p:ph type="sldNum" sz="quarter" idx="12"/>
          </p:nvPr>
        </p:nvSpPr>
        <p:spPr/>
        <p:txBody>
          <a:bodyPr/>
          <a:lstStyle/>
          <a:p>
            <a:fld id="{9562B2B5-E7D2-834C-A23F-9368FCAFC8F3}" type="slidenum">
              <a:rPr lang="en-US" smtClean="0"/>
              <a:t>44</a:t>
            </a:fld>
            <a:endParaRPr lang="en-US"/>
          </a:p>
        </p:txBody>
      </p:sp>
      <p:pic>
        <p:nvPicPr>
          <p:cNvPr id="6" name="Picture 5" descr="A graph with numbers and lines&#10;&#10;Description automatically generated">
            <a:extLst>
              <a:ext uri="{FF2B5EF4-FFF2-40B4-BE49-F238E27FC236}">
                <a16:creationId xmlns:a16="http://schemas.microsoft.com/office/drawing/2014/main" id="{F7ED6BE2-0682-CD48-67A9-0BD94439826F}"/>
              </a:ext>
            </a:extLst>
          </p:cNvPr>
          <p:cNvPicPr>
            <a:picLocks noChangeAspect="1"/>
          </p:cNvPicPr>
          <p:nvPr/>
        </p:nvPicPr>
        <p:blipFill>
          <a:blip r:embed="rId2"/>
          <a:stretch>
            <a:fillRect/>
          </a:stretch>
        </p:blipFill>
        <p:spPr>
          <a:xfrm>
            <a:off x="2233125" y="555171"/>
            <a:ext cx="8376557" cy="5584371"/>
          </a:xfrm>
          <a:prstGeom prst="rect">
            <a:avLst/>
          </a:prstGeom>
        </p:spPr>
      </p:pic>
    </p:spTree>
    <p:extLst>
      <p:ext uri="{BB962C8B-B14F-4D97-AF65-F5344CB8AC3E}">
        <p14:creationId xmlns:p14="http://schemas.microsoft.com/office/powerpoint/2010/main" val="88009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B068B-EAF3-B77D-771E-83F8ED6CAC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4A613-856D-0A2C-FD4A-B9665DD49D3D}"/>
              </a:ext>
            </a:extLst>
          </p:cNvPr>
          <p:cNvSpPr>
            <a:spLocks noGrp="1"/>
          </p:cNvSpPr>
          <p:nvPr>
            <p:ph type="sldNum" sz="quarter" idx="12"/>
          </p:nvPr>
        </p:nvSpPr>
        <p:spPr/>
        <p:txBody>
          <a:bodyPr/>
          <a:lstStyle/>
          <a:p>
            <a:fld id="{9562B2B5-E7D2-834C-A23F-9368FCAFC8F3}" type="slidenum">
              <a:rPr lang="en-US" smtClean="0"/>
              <a:t>45</a:t>
            </a:fld>
            <a:endParaRPr lang="en-US"/>
          </a:p>
        </p:txBody>
      </p:sp>
      <p:pic>
        <p:nvPicPr>
          <p:cNvPr id="4" name="Picture 3" descr="A graph with a line going up&#10;&#10;Description automatically generated">
            <a:extLst>
              <a:ext uri="{FF2B5EF4-FFF2-40B4-BE49-F238E27FC236}">
                <a16:creationId xmlns:a16="http://schemas.microsoft.com/office/drawing/2014/main" id="{8A77F5BF-408B-541C-55B0-582C1CCA7082}"/>
              </a:ext>
            </a:extLst>
          </p:cNvPr>
          <p:cNvPicPr>
            <a:picLocks noChangeAspect="1"/>
          </p:cNvPicPr>
          <p:nvPr/>
        </p:nvPicPr>
        <p:blipFill>
          <a:blip r:embed="rId2"/>
          <a:stretch>
            <a:fillRect/>
          </a:stretch>
        </p:blipFill>
        <p:spPr>
          <a:xfrm>
            <a:off x="1926382" y="524847"/>
            <a:ext cx="8712459" cy="5808306"/>
          </a:xfrm>
          <a:prstGeom prst="rect">
            <a:avLst/>
          </a:prstGeom>
        </p:spPr>
      </p:pic>
    </p:spTree>
    <p:extLst>
      <p:ext uri="{BB962C8B-B14F-4D97-AF65-F5344CB8AC3E}">
        <p14:creationId xmlns:p14="http://schemas.microsoft.com/office/powerpoint/2010/main" val="1625055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39005-F356-A7A3-4A45-3C1162876A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FF8060-9DD1-787A-5E99-AD8EB32D137B}"/>
              </a:ext>
            </a:extLst>
          </p:cNvPr>
          <p:cNvSpPr>
            <a:spLocks noGrp="1"/>
          </p:cNvSpPr>
          <p:nvPr>
            <p:ph type="sldNum" sz="quarter" idx="12"/>
          </p:nvPr>
        </p:nvSpPr>
        <p:spPr/>
        <p:txBody>
          <a:bodyPr/>
          <a:lstStyle/>
          <a:p>
            <a:fld id="{9562B2B5-E7D2-834C-A23F-9368FCAFC8F3}" type="slidenum">
              <a:rPr lang="en-US" smtClean="0"/>
              <a:t>46</a:t>
            </a:fld>
            <a:endParaRPr lang="en-US"/>
          </a:p>
        </p:txBody>
      </p:sp>
      <p:pic>
        <p:nvPicPr>
          <p:cNvPr id="7" name="Picture 6" descr="A graph with a line going up&#10;&#10;Description automatically generated">
            <a:extLst>
              <a:ext uri="{FF2B5EF4-FFF2-40B4-BE49-F238E27FC236}">
                <a16:creationId xmlns:a16="http://schemas.microsoft.com/office/drawing/2014/main" id="{62412A8C-918E-A1CB-416F-84506AFF28AB}"/>
              </a:ext>
            </a:extLst>
          </p:cNvPr>
          <p:cNvPicPr>
            <a:picLocks noChangeAspect="1"/>
          </p:cNvPicPr>
          <p:nvPr/>
        </p:nvPicPr>
        <p:blipFill>
          <a:blip r:embed="rId2"/>
          <a:stretch>
            <a:fillRect/>
          </a:stretch>
        </p:blipFill>
        <p:spPr>
          <a:xfrm>
            <a:off x="1990530" y="641868"/>
            <a:ext cx="8571723" cy="5714482"/>
          </a:xfrm>
          <a:prstGeom prst="rect">
            <a:avLst/>
          </a:prstGeom>
        </p:spPr>
      </p:pic>
    </p:spTree>
    <p:extLst>
      <p:ext uri="{BB962C8B-B14F-4D97-AF65-F5344CB8AC3E}">
        <p14:creationId xmlns:p14="http://schemas.microsoft.com/office/powerpoint/2010/main" val="3556542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ADD72-A526-C4BC-A8B3-4FC7002078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D06C633-6BE5-9DD3-1B89-259F62EC247C}"/>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How misleading are these, actually?</a:t>
            </a:r>
          </a:p>
        </p:txBody>
      </p:sp>
      <p:sp>
        <p:nvSpPr>
          <p:cNvPr id="4" name="AutoShape 4">
            <a:extLst>
              <a:ext uri="{FF2B5EF4-FFF2-40B4-BE49-F238E27FC236}">
                <a16:creationId xmlns:a16="http://schemas.microsoft.com/office/drawing/2014/main" id="{2BEB7251-8941-9A67-470B-6926E5D85C5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7164AEB-2E7F-2A9A-B9A0-9DA0C9E2564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CEE9D2E-01A0-744E-E950-ED7C8DDA2B0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97C0B73-F5B3-752A-A737-5EDA3BC90A0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1B925404-CD2B-361E-AAEF-F22677A20C1D}"/>
              </a:ext>
            </a:extLst>
          </p:cNvPr>
          <p:cNvSpPr txBox="1"/>
          <p:nvPr/>
        </p:nvSpPr>
        <p:spPr>
          <a:xfrm>
            <a:off x="879504" y="1892566"/>
            <a:ext cx="9549862" cy="61555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Providing appropriate context often makes seemingly misleading images a lot less misleading.</a:t>
            </a:r>
          </a:p>
        </p:txBody>
      </p:sp>
    </p:spTree>
    <p:extLst>
      <p:ext uri="{BB962C8B-B14F-4D97-AF65-F5344CB8AC3E}">
        <p14:creationId xmlns:p14="http://schemas.microsoft.com/office/powerpoint/2010/main" val="396772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DA34D-1132-3D32-8C2F-5A5997C542B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7FECDA8-82EF-B9BF-C5C8-4EB841922047}"/>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Why do pie charts suck?</a:t>
            </a:r>
          </a:p>
        </p:txBody>
      </p:sp>
      <p:sp>
        <p:nvSpPr>
          <p:cNvPr id="4" name="AutoShape 4">
            <a:extLst>
              <a:ext uri="{FF2B5EF4-FFF2-40B4-BE49-F238E27FC236}">
                <a16:creationId xmlns:a16="http://schemas.microsoft.com/office/drawing/2014/main" id="{4D1BB3A0-B39A-EBF4-B284-01E2BF6E16E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3376744-AE06-AF97-BC8D-E74AE568FA1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8649CB0-74EF-9AA2-7C27-3F595152DC04}"/>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1F8F364-2F57-4E9B-D25C-359CEEEF8E6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6" name="TextBox 3">
            <a:extLst>
              <a:ext uri="{FF2B5EF4-FFF2-40B4-BE49-F238E27FC236}">
                <a16:creationId xmlns:a16="http://schemas.microsoft.com/office/drawing/2014/main" id="{AFCC2322-70BE-2F10-6D41-299B6C6A0FBF}"/>
              </a:ext>
            </a:extLst>
          </p:cNvPr>
          <p:cNvSpPr txBox="1"/>
          <p:nvPr/>
        </p:nvSpPr>
        <p:spPr>
          <a:xfrm>
            <a:off x="879504" y="1892566"/>
            <a:ext cx="9549862" cy="1384995"/>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When comparing magnitudes, try to use “position on a common scale”</a:t>
            </a:r>
          </a:p>
          <a:p>
            <a:pPr marL="351032" lvl="1" indent="-175516">
              <a:lnSpc>
                <a:spcPts val="2439"/>
              </a:lnSpc>
              <a:spcBef>
                <a:spcPts val="1200"/>
              </a:spcBef>
              <a:buFont typeface="Arial"/>
              <a:buChar char="•"/>
            </a:pPr>
            <a:r>
              <a:rPr lang="en-US" sz="2400" dirty="0">
                <a:solidFill>
                  <a:srgbClr val="002D72"/>
                </a:solidFill>
                <a:latin typeface="Proxima Nova"/>
              </a:rPr>
              <a:t>Research shows people are best able to distinguish magnitudes when this technique is used.</a:t>
            </a:r>
          </a:p>
        </p:txBody>
      </p:sp>
    </p:spTree>
    <p:extLst>
      <p:ext uri="{BB962C8B-B14F-4D97-AF65-F5344CB8AC3E}">
        <p14:creationId xmlns:p14="http://schemas.microsoft.com/office/powerpoint/2010/main" val="90659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6C08-5C42-1BCB-B36B-1C35DC5850A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E5137D4-2E1A-8D53-8B7C-57BA2C6F1FCB}"/>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Worst: Area/volume</a:t>
            </a:r>
          </a:p>
        </p:txBody>
      </p:sp>
      <p:sp>
        <p:nvSpPr>
          <p:cNvPr id="4" name="AutoShape 4">
            <a:extLst>
              <a:ext uri="{FF2B5EF4-FFF2-40B4-BE49-F238E27FC236}">
                <a16:creationId xmlns:a16="http://schemas.microsoft.com/office/drawing/2014/main" id="{C99B8CFA-7AC9-A9FC-EC7D-2C24807D83D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6F2C79C-2D20-D9DC-B17F-7671BB9402DB}"/>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ECC56DC7-8E24-A573-00B7-A69BCBAEE6B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49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E7792FE-F951-2F93-C182-B1A2BBDC87F2}"/>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screenshot of a computer&#10;&#10;Description automatically generated">
            <a:extLst>
              <a:ext uri="{FF2B5EF4-FFF2-40B4-BE49-F238E27FC236}">
                <a16:creationId xmlns:a16="http://schemas.microsoft.com/office/drawing/2014/main" id="{07B39496-ACDA-1D25-69C6-96E7610F3539}"/>
              </a:ext>
            </a:extLst>
          </p:cNvPr>
          <p:cNvPicPr>
            <a:picLocks noChangeAspect="1"/>
          </p:cNvPicPr>
          <p:nvPr/>
        </p:nvPicPr>
        <p:blipFill>
          <a:blip r:embed="rId4"/>
          <a:stretch>
            <a:fillRect/>
          </a:stretch>
        </p:blipFill>
        <p:spPr>
          <a:xfrm>
            <a:off x="2624127" y="1709096"/>
            <a:ext cx="6612073" cy="4565479"/>
          </a:xfrm>
          <a:prstGeom prst="rect">
            <a:avLst/>
          </a:prstGeom>
        </p:spPr>
      </p:pic>
    </p:spTree>
    <p:extLst>
      <p:ext uri="{BB962C8B-B14F-4D97-AF65-F5344CB8AC3E}">
        <p14:creationId xmlns:p14="http://schemas.microsoft.com/office/powerpoint/2010/main" val="14229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3C8C91F0-6386-9DA5-7564-E7F763085C0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D9A686A-747F-5F28-FF9B-A372D18FAF46}"/>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9C3C973A-8BFB-49F5-DE8F-FA02A93B4AD5}"/>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39A1A1EB-5096-3F0C-E8FA-01C7412B50E8}"/>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9A4976DC-DE0A-8C02-C0B4-972D64888C0A}"/>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13F8764E-DBF0-E39B-BD90-9F98EF99A6FE}"/>
              </a:ext>
            </a:extLst>
          </p:cNvPr>
          <p:cNvSpPr txBox="1"/>
          <p:nvPr/>
        </p:nvSpPr>
        <p:spPr>
          <a:xfrm>
            <a:off x="4957420" y="2944155"/>
            <a:ext cx="6200950" cy="1188210"/>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that which gives to the view the great number of ideas in the shortest time with the least ink in the smallest space…”</a:t>
            </a:r>
          </a:p>
        </p:txBody>
      </p:sp>
      <p:sp>
        <p:nvSpPr>
          <p:cNvPr id="33" name="Slide Number Placeholder 32">
            <a:extLst>
              <a:ext uri="{FF2B5EF4-FFF2-40B4-BE49-F238E27FC236}">
                <a16:creationId xmlns:a16="http://schemas.microsoft.com/office/drawing/2014/main" id="{11DBE50F-F2E1-B097-3C05-234D0FBE313B}"/>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5</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B31A960D-3A4F-BEC1-F92C-9DCC24656519}"/>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648043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6A22D-DB27-C5C0-A87E-78978D533B0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F5EC53C-BA5C-DA16-182B-05FA5D6E0968}"/>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Bad: Angles</a:t>
            </a:r>
          </a:p>
        </p:txBody>
      </p:sp>
      <p:sp>
        <p:nvSpPr>
          <p:cNvPr id="4" name="AutoShape 4">
            <a:extLst>
              <a:ext uri="{FF2B5EF4-FFF2-40B4-BE49-F238E27FC236}">
                <a16:creationId xmlns:a16="http://schemas.microsoft.com/office/drawing/2014/main" id="{0F354963-346F-1899-EC8D-0EA02ADB718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0EB2FA7-F050-7872-72CC-E94950E5CC2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AE875C75-25BF-BDA9-61D7-1EEE9338ADA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AF2003E5-EE02-4617-58B8-C3A45DC2BDF1}"/>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3" name="Picture 12" descr="A diagram of a pie chart&#10;&#10;Description automatically generated">
            <a:extLst>
              <a:ext uri="{FF2B5EF4-FFF2-40B4-BE49-F238E27FC236}">
                <a16:creationId xmlns:a16="http://schemas.microsoft.com/office/drawing/2014/main" id="{71096EF3-4D46-3826-E9C6-8028AC7F7866}"/>
              </a:ext>
            </a:extLst>
          </p:cNvPr>
          <p:cNvPicPr>
            <a:picLocks noChangeAspect="1"/>
          </p:cNvPicPr>
          <p:nvPr/>
        </p:nvPicPr>
        <p:blipFill>
          <a:blip r:embed="rId3"/>
          <a:stretch>
            <a:fillRect/>
          </a:stretch>
        </p:blipFill>
        <p:spPr>
          <a:xfrm>
            <a:off x="838200" y="1515036"/>
            <a:ext cx="10736992" cy="5020537"/>
          </a:xfrm>
          <a:prstGeom prst="rect">
            <a:avLst/>
          </a:prstGeom>
        </p:spPr>
      </p:pic>
    </p:spTree>
    <p:extLst>
      <p:ext uri="{BB962C8B-B14F-4D97-AF65-F5344CB8AC3E}">
        <p14:creationId xmlns:p14="http://schemas.microsoft.com/office/powerpoint/2010/main" val="2762159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5FC5F-BFB9-FC43-84CA-59B673A474B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1F3D3F-F285-7E1A-83F1-29BFCF8477DE}"/>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Better: Position on a scale</a:t>
            </a:r>
          </a:p>
        </p:txBody>
      </p:sp>
      <p:sp>
        <p:nvSpPr>
          <p:cNvPr id="4" name="AutoShape 4">
            <a:extLst>
              <a:ext uri="{FF2B5EF4-FFF2-40B4-BE49-F238E27FC236}">
                <a16:creationId xmlns:a16="http://schemas.microsoft.com/office/drawing/2014/main" id="{67CFD10D-C020-0BA0-8DBA-F9F28904929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4B6675B-3DA3-7391-04EA-6FDC56984CDC}"/>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722259D-8070-3A25-3472-3F4011CD727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469C6B2-97C9-C2FB-C4A4-7EBC254F147E}"/>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11" name="Picture 10" descr="A graph of green bars&#10;&#10;Description automatically generated with medium confidence">
            <a:extLst>
              <a:ext uri="{FF2B5EF4-FFF2-40B4-BE49-F238E27FC236}">
                <a16:creationId xmlns:a16="http://schemas.microsoft.com/office/drawing/2014/main" id="{9CC8DA90-1DEF-7E63-F8A9-01D32743852E}"/>
              </a:ext>
            </a:extLst>
          </p:cNvPr>
          <p:cNvPicPr>
            <a:picLocks noChangeAspect="1"/>
          </p:cNvPicPr>
          <p:nvPr/>
        </p:nvPicPr>
        <p:blipFill>
          <a:blip r:embed="rId4"/>
          <a:stretch>
            <a:fillRect/>
          </a:stretch>
        </p:blipFill>
        <p:spPr>
          <a:xfrm>
            <a:off x="2432052" y="1699992"/>
            <a:ext cx="6589478" cy="4775304"/>
          </a:xfrm>
          <a:prstGeom prst="rect">
            <a:avLst/>
          </a:prstGeom>
        </p:spPr>
      </p:pic>
    </p:spTree>
    <p:extLst>
      <p:ext uri="{BB962C8B-B14F-4D97-AF65-F5344CB8AC3E}">
        <p14:creationId xmlns:p14="http://schemas.microsoft.com/office/powerpoint/2010/main" val="203062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DCFD8-3866-15D8-CADC-336D57C6F5B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AA3F38D-A657-D409-6032-2CA6881AC393}"/>
              </a:ext>
            </a:extLst>
          </p:cNvPr>
          <p:cNvSpPr txBox="1"/>
          <p:nvPr/>
        </p:nvSpPr>
        <p:spPr>
          <a:xfrm>
            <a:off x="1734083" y="307686"/>
            <a:ext cx="8912146" cy="837217"/>
          </a:xfrm>
          <a:prstGeom prst="rect">
            <a:avLst/>
          </a:prstGeom>
        </p:spPr>
        <p:txBody>
          <a:bodyPr wrap="square" lIns="0" tIns="0" rIns="0" bIns="0" rtlCol="0" anchor="t">
            <a:spAutoFit/>
          </a:bodyPr>
          <a:lstStyle/>
          <a:p>
            <a:pPr>
              <a:lnSpc>
                <a:spcPts val="7546"/>
              </a:lnSpc>
              <a:spcBef>
                <a:spcPct val="0"/>
              </a:spcBef>
            </a:pPr>
            <a:r>
              <a:rPr lang="en-US" sz="4400" dirty="0">
                <a:solidFill>
                  <a:srgbClr val="002D72"/>
                </a:solidFill>
                <a:latin typeface="Proxima Nova"/>
              </a:rPr>
              <a:t>Best: Position on a </a:t>
            </a:r>
            <a:r>
              <a:rPr lang="en-US" sz="4400" b="1" dirty="0">
                <a:solidFill>
                  <a:srgbClr val="002D72"/>
                </a:solidFill>
                <a:latin typeface="Proxima Nova"/>
              </a:rPr>
              <a:t>common</a:t>
            </a:r>
            <a:r>
              <a:rPr lang="en-US" sz="4400" dirty="0">
                <a:solidFill>
                  <a:srgbClr val="002D72"/>
                </a:solidFill>
                <a:latin typeface="Proxima Nova"/>
              </a:rPr>
              <a:t> scale</a:t>
            </a:r>
          </a:p>
        </p:txBody>
      </p:sp>
      <p:sp>
        <p:nvSpPr>
          <p:cNvPr id="4" name="AutoShape 4">
            <a:extLst>
              <a:ext uri="{FF2B5EF4-FFF2-40B4-BE49-F238E27FC236}">
                <a16:creationId xmlns:a16="http://schemas.microsoft.com/office/drawing/2014/main" id="{4367293A-1295-B5F9-BE1C-40CF39A255B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8F59370F-AD8D-A86F-2909-2FFFDEAA74F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6FF137B-36DD-5691-76B6-9A85EE29DC5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E952593-3C97-95B3-F5FE-FA178DC88C4B}"/>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of green rectangular bars&#10;&#10;Description automatically generated with medium confidence">
            <a:extLst>
              <a:ext uri="{FF2B5EF4-FFF2-40B4-BE49-F238E27FC236}">
                <a16:creationId xmlns:a16="http://schemas.microsoft.com/office/drawing/2014/main" id="{134FC40B-C411-3C12-B8AF-4A5916C618F7}"/>
              </a:ext>
            </a:extLst>
          </p:cNvPr>
          <p:cNvPicPr>
            <a:picLocks noChangeAspect="1"/>
          </p:cNvPicPr>
          <p:nvPr/>
        </p:nvPicPr>
        <p:blipFill>
          <a:blip r:embed="rId3"/>
          <a:stretch>
            <a:fillRect/>
          </a:stretch>
        </p:blipFill>
        <p:spPr>
          <a:xfrm>
            <a:off x="2691216" y="1705754"/>
            <a:ext cx="6997880" cy="4746177"/>
          </a:xfrm>
          <a:prstGeom prst="rect">
            <a:avLst/>
          </a:prstGeom>
        </p:spPr>
      </p:pic>
    </p:spTree>
    <p:extLst>
      <p:ext uri="{BB962C8B-B14F-4D97-AF65-F5344CB8AC3E}">
        <p14:creationId xmlns:p14="http://schemas.microsoft.com/office/powerpoint/2010/main" val="316179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017C-C1D0-3634-5FD4-DE87FA7E921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8ECE88E-69D5-A378-D93B-F9337A1817A8}"/>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What Should I Visualize?</a:t>
            </a:r>
          </a:p>
        </p:txBody>
      </p:sp>
      <p:sp>
        <p:nvSpPr>
          <p:cNvPr id="4" name="AutoShape 4">
            <a:extLst>
              <a:ext uri="{FF2B5EF4-FFF2-40B4-BE49-F238E27FC236}">
                <a16:creationId xmlns:a16="http://schemas.microsoft.com/office/drawing/2014/main" id="{AA90FF03-CB69-36FA-8CDF-6B350FDB048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A98141A5-7872-175A-06E3-DAAACB919570}"/>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7D086573-5C8C-D25C-E027-512A86373866}"/>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53</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3786E1B-AFD0-F2E9-8E0F-86A2C96904EB}"/>
              </a:ext>
            </a:extLst>
          </p:cNvPr>
          <p:cNvSpPr txBox="1"/>
          <p:nvPr/>
        </p:nvSpPr>
        <p:spPr>
          <a:xfrm>
            <a:off x="800100" y="262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9940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7AC84-A36A-D2AF-3B5D-CC68089D6B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864880-CA19-02B2-673A-FFE82298523F}"/>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Develop A Causal Model</a:t>
            </a:r>
          </a:p>
        </p:txBody>
      </p:sp>
      <p:sp>
        <p:nvSpPr>
          <p:cNvPr id="4" name="AutoShape 4">
            <a:extLst>
              <a:ext uri="{FF2B5EF4-FFF2-40B4-BE49-F238E27FC236}">
                <a16:creationId xmlns:a16="http://schemas.microsoft.com/office/drawing/2014/main" id="{C0F94B60-2699-4A9B-FDAF-C4482ADE1527}"/>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1BF5678-D870-F509-3263-1FCC24DA40E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6C6AC4A-9F21-23DA-BFD4-717DCB51FD6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35140253-804F-6048-A589-4C6D8A8C74CC}"/>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A5B1649-BE0F-02A9-1577-3000DA75ECD0}"/>
              </a:ext>
            </a:extLst>
          </p:cNvPr>
          <p:cNvSpPr txBox="1"/>
          <p:nvPr/>
        </p:nvSpPr>
        <p:spPr>
          <a:xfrm>
            <a:off x="879504" y="1892566"/>
            <a:ext cx="9549862" cy="1538883"/>
          </a:xfrm>
          <a:prstGeom prst="rect">
            <a:avLst/>
          </a:prstGeom>
        </p:spPr>
        <p:txBody>
          <a:bodyPr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models should drive our analyses and our visualization</a:t>
            </a:r>
          </a:p>
          <a:p>
            <a:pPr marL="808232" lvl="2" indent="-175516">
              <a:lnSpc>
                <a:spcPts val="2439"/>
              </a:lnSpc>
              <a:spcBef>
                <a:spcPts val="1200"/>
              </a:spcBef>
              <a:buFont typeface="Arial"/>
              <a:buChar char="•"/>
            </a:pPr>
            <a:r>
              <a:rPr lang="en-US" sz="2400" dirty="0">
                <a:solidFill>
                  <a:srgbClr val="002D72"/>
                </a:solidFill>
                <a:latin typeface="Proxima Nova"/>
              </a:rPr>
              <a:t>Yes, even when “just looking at associations”</a:t>
            </a:r>
          </a:p>
          <a:p>
            <a:pPr marL="351032" lvl="1" indent="-175516">
              <a:lnSpc>
                <a:spcPts val="2439"/>
              </a:lnSpc>
              <a:spcBef>
                <a:spcPts val="1200"/>
              </a:spcBef>
              <a:buFont typeface="Arial"/>
              <a:buChar char="•"/>
            </a:pPr>
            <a:r>
              <a:rPr lang="en-US" sz="2400" dirty="0">
                <a:solidFill>
                  <a:srgbClr val="002D72"/>
                </a:solidFill>
                <a:latin typeface="Proxima Nova"/>
              </a:rPr>
              <a:t>Visualization can also be a tool for developing and understanding your causal model.</a:t>
            </a:r>
          </a:p>
        </p:txBody>
      </p:sp>
    </p:spTree>
    <p:extLst>
      <p:ext uri="{BB962C8B-B14F-4D97-AF65-F5344CB8AC3E}">
        <p14:creationId xmlns:p14="http://schemas.microsoft.com/office/powerpoint/2010/main" val="3389839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0673-AEF4-104B-48AD-720A21DE4C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E4D3A3-D57B-8667-D84E-D43400A293B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Hypothetical Research Study</a:t>
            </a:r>
          </a:p>
        </p:txBody>
      </p:sp>
      <p:sp>
        <p:nvSpPr>
          <p:cNvPr id="4" name="AutoShape 4">
            <a:extLst>
              <a:ext uri="{FF2B5EF4-FFF2-40B4-BE49-F238E27FC236}">
                <a16:creationId xmlns:a16="http://schemas.microsoft.com/office/drawing/2014/main" id="{0313EE7F-3074-F26D-1757-3B82C24AF44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AE8AE10-A4C1-498F-B84C-1EA7BA3E955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C7DB431-657F-D3A3-01E7-C696848B4B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97AF80F-550D-3B8D-E9CF-84F0BD27DF35}"/>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0E99E267-EEEB-C175-2768-FFBD16E3141A}"/>
              </a:ext>
            </a:extLst>
          </p:cNvPr>
          <p:cNvSpPr txBox="1"/>
          <p:nvPr/>
        </p:nvSpPr>
        <p:spPr>
          <a:xfrm>
            <a:off x="879504" y="1892566"/>
            <a:ext cx="9766725" cy="769441"/>
          </a:xfrm>
          <a:prstGeom prst="rect">
            <a:avLst/>
          </a:prstGeom>
        </p:spPr>
        <p:txBody>
          <a:bodyPr wrap="square" lIns="0" tIns="0" rIns="0" bIns="0" rtlCol="0" anchor="t">
            <a:spAutoFit/>
          </a:bodyPr>
          <a:lstStyle/>
          <a:p>
            <a:pPr marL="175516" lvl="1">
              <a:lnSpc>
                <a:spcPts val="2439"/>
              </a:lnSpc>
              <a:spcBef>
                <a:spcPts val="1200"/>
              </a:spcBef>
            </a:pP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What causes mothers to receive comprehensive postnatal care?</a:t>
            </a:r>
          </a:p>
        </p:txBody>
      </p:sp>
    </p:spTree>
    <p:extLst>
      <p:ext uri="{BB962C8B-B14F-4D97-AF65-F5344CB8AC3E}">
        <p14:creationId xmlns:p14="http://schemas.microsoft.com/office/powerpoint/2010/main" val="2329258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FD195-2C34-7D5A-7009-1C0452DBC761}"/>
              </a:ext>
            </a:extLst>
          </p:cNvPr>
          <p:cNvSpPr>
            <a:spLocks noGrp="1"/>
          </p:cNvSpPr>
          <p:nvPr>
            <p:ph type="sldNum" sz="quarter" idx="12"/>
          </p:nvPr>
        </p:nvSpPr>
        <p:spPr/>
        <p:txBody>
          <a:bodyPr/>
          <a:lstStyle/>
          <a:p>
            <a:fld id="{9562B2B5-E7D2-834C-A23F-9368FCAFC8F3}" type="slidenum">
              <a:rPr lang="en-US" b="1" smtClean="0"/>
              <a:t>56</a:t>
            </a:fld>
            <a:endParaRPr lang="en-US" b="1"/>
          </a:p>
        </p:txBody>
      </p:sp>
      <p:pic>
        <p:nvPicPr>
          <p:cNvPr id="4" name="Picture 3" descr="A black background with white text&#10;&#10;Description automatically generated">
            <a:extLst>
              <a:ext uri="{FF2B5EF4-FFF2-40B4-BE49-F238E27FC236}">
                <a16:creationId xmlns:a16="http://schemas.microsoft.com/office/drawing/2014/main" id="{83498953-78A1-C7B9-5AD3-C9BCEB0EBB7E}"/>
              </a:ext>
            </a:extLst>
          </p:cNvPr>
          <p:cNvPicPr>
            <a:picLocks noChangeAspect="1"/>
          </p:cNvPicPr>
          <p:nvPr/>
        </p:nvPicPr>
        <p:blipFill>
          <a:blip r:embed="rId2"/>
          <a:stretch>
            <a:fillRect/>
          </a:stretch>
        </p:blipFill>
        <p:spPr>
          <a:xfrm>
            <a:off x="4604658" y="503555"/>
            <a:ext cx="7772400" cy="6217920"/>
          </a:xfrm>
          <a:prstGeom prst="rect">
            <a:avLst/>
          </a:prstGeom>
        </p:spPr>
      </p:pic>
      <p:sp>
        <p:nvSpPr>
          <p:cNvPr id="5" name="TextBox 4">
            <a:extLst>
              <a:ext uri="{FF2B5EF4-FFF2-40B4-BE49-F238E27FC236}">
                <a16:creationId xmlns:a16="http://schemas.microsoft.com/office/drawing/2014/main" id="{0B5831A3-B3D9-F7A0-D0C1-5C22EC6AD21F}"/>
              </a:ext>
            </a:extLst>
          </p:cNvPr>
          <p:cNvSpPr txBox="1"/>
          <p:nvPr/>
        </p:nvSpPr>
        <p:spPr>
          <a:xfrm>
            <a:off x="489858" y="734787"/>
            <a:ext cx="4114800"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formula("RCP ~ PQ + PC + WTP + PT + RA + RP")</a:t>
            </a:r>
          </a:p>
        </p:txBody>
      </p:sp>
    </p:spTree>
    <p:extLst>
      <p:ext uri="{BB962C8B-B14F-4D97-AF65-F5344CB8AC3E}">
        <p14:creationId xmlns:p14="http://schemas.microsoft.com/office/powerpoint/2010/main" val="279233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F390C-B816-697C-1210-6AEDDB7686B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91A96D-3DF7-E2F5-E68D-CD9DB61E5B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Causal complexity</a:t>
            </a:r>
          </a:p>
        </p:txBody>
      </p:sp>
      <p:sp>
        <p:nvSpPr>
          <p:cNvPr id="4" name="AutoShape 4">
            <a:extLst>
              <a:ext uri="{FF2B5EF4-FFF2-40B4-BE49-F238E27FC236}">
                <a16:creationId xmlns:a16="http://schemas.microsoft.com/office/drawing/2014/main" id="{6823F471-F507-D7E9-6CB9-E0AE33141C5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208887E-44CB-FDD1-D4BA-7FE664FCB30F}"/>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9BC6B98-FD2A-2C91-6390-3C704497160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57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3E7F108-6679-A511-C97C-80229277449B}"/>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179118C9-526E-2F43-7F1D-B4517CC1BA47}"/>
              </a:ext>
            </a:extLst>
          </p:cNvPr>
          <p:cNvSpPr txBox="1"/>
          <p:nvPr/>
        </p:nvSpPr>
        <p:spPr>
          <a:xfrm>
            <a:off x="879504" y="1892566"/>
            <a:ext cx="9766725"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Let’s go further down the causal tree and hypothesize the causes of our causes:</a:t>
            </a:r>
          </a:p>
        </p:txBody>
      </p:sp>
      <p:sp>
        <p:nvSpPr>
          <p:cNvPr id="9" name="TextBox 8">
            <a:extLst>
              <a:ext uri="{FF2B5EF4-FFF2-40B4-BE49-F238E27FC236}">
                <a16:creationId xmlns:a16="http://schemas.microsoft.com/office/drawing/2014/main" id="{31A5667E-FEED-36E3-103F-0BFD1BD1DC9A}"/>
              </a:ext>
            </a:extLst>
          </p:cNvPr>
          <p:cNvSpPr txBox="1"/>
          <p:nvPr/>
        </p:nvSpPr>
        <p:spPr>
          <a:xfrm>
            <a:off x="1265301" y="2966414"/>
            <a:ext cx="9661398" cy="1754326"/>
          </a:xfrm>
          <a:prstGeom prst="rect">
            <a:avLst/>
          </a:prstGeom>
          <a:noFill/>
        </p:spPr>
        <p:txBody>
          <a:bodyPr wrap="square">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formula("PQ ~ PEC")</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formula("PC ~ DEP + JOB + INC + DIS")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formula("WTP ~ PQ + INC + INS + RA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formula("PT ~ PQ + RE + CO")</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formula("RA ~ PQ + RP + INS")</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formula("RP ~ PQ + AGE + OBE + MG + DM + HD + PP + PR + HT + GHT")</a:t>
            </a:r>
          </a:p>
        </p:txBody>
      </p:sp>
    </p:spTree>
    <p:extLst>
      <p:ext uri="{BB962C8B-B14F-4D97-AF65-F5344CB8AC3E}">
        <p14:creationId xmlns:p14="http://schemas.microsoft.com/office/powerpoint/2010/main" val="2365978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E4FFB-458D-E298-7160-D526971FEA93}"/>
              </a:ext>
            </a:extLst>
          </p:cNvPr>
          <p:cNvSpPr>
            <a:spLocks noGrp="1"/>
          </p:cNvSpPr>
          <p:nvPr>
            <p:ph type="sldNum" sz="quarter" idx="12"/>
          </p:nvPr>
        </p:nvSpPr>
        <p:spPr/>
        <p:txBody>
          <a:bodyPr/>
          <a:lstStyle/>
          <a:p>
            <a:fld id="{9562B2B5-E7D2-834C-A23F-9368FCAFC8F3}" type="slidenum">
              <a:rPr lang="en-US" smtClean="0"/>
              <a:t>58</a:t>
            </a:fld>
            <a:endParaRPr lang="en-US"/>
          </a:p>
        </p:txBody>
      </p:sp>
      <p:pic>
        <p:nvPicPr>
          <p:cNvPr id="6" name="Picture 5" descr="A black background with white text&#10;&#10;Description automatically generated">
            <a:extLst>
              <a:ext uri="{FF2B5EF4-FFF2-40B4-BE49-F238E27FC236}">
                <a16:creationId xmlns:a16="http://schemas.microsoft.com/office/drawing/2014/main" id="{A5B595D2-1E4F-78F6-CD0C-2A3DCDB546E5}"/>
              </a:ext>
            </a:extLst>
          </p:cNvPr>
          <p:cNvPicPr>
            <a:picLocks noChangeAspect="1"/>
          </p:cNvPicPr>
          <p:nvPr/>
        </p:nvPicPr>
        <p:blipFill>
          <a:blip r:embed="rId2"/>
          <a:stretch>
            <a:fillRect/>
          </a:stretch>
        </p:blipFill>
        <p:spPr>
          <a:xfrm>
            <a:off x="0" y="179614"/>
            <a:ext cx="6422572" cy="3853543"/>
          </a:xfrm>
          <a:prstGeom prst="rect">
            <a:avLst/>
          </a:prstGeom>
        </p:spPr>
      </p:pic>
      <p:pic>
        <p:nvPicPr>
          <p:cNvPr id="8" name="Picture 7" descr="A black background with white letters&#10;&#10;Description automatically generated">
            <a:extLst>
              <a:ext uri="{FF2B5EF4-FFF2-40B4-BE49-F238E27FC236}">
                <a16:creationId xmlns:a16="http://schemas.microsoft.com/office/drawing/2014/main" id="{91574E6E-9917-4DD2-8B4B-BCAD7506996A}"/>
              </a:ext>
            </a:extLst>
          </p:cNvPr>
          <p:cNvPicPr>
            <a:picLocks noChangeAspect="1"/>
          </p:cNvPicPr>
          <p:nvPr/>
        </p:nvPicPr>
        <p:blipFill>
          <a:blip r:embed="rId3"/>
          <a:stretch>
            <a:fillRect/>
          </a:stretch>
        </p:blipFill>
        <p:spPr>
          <a:xfrm>
            <a:off x="6259285" y="136525"/>
            <a:ext cx="5715000" cy="6858000"/>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E628A1D1-ABAD-78D5-0E61-7F54786AC4DB}"/>
              </a:ext>
            </a:extLst>
          </p:cNvPr>
          <p:cNvPicPr>
            <a:picLocks noChangeAspect="1"/>
          </p:cNvPicPr>
          <p:nvPr/>
        </p:nvPicPr>
        <p:blipFill>
          <a:blip r:embed="rId4"/>
          <a:stretch>
            <a:fillRect/>
          </a:stretch>
        </p:blipFill>
        <p:spPr>
          <a:xfrm>
            <a:off x="805543" y="4212771"/>
            <a:ext cx="4811485" cy="2886891"/>
          </a:xfrm>
          <a:prstGeom prst="rect">
            <a:avLst/>
          </a:prstGeom>
        </p:spPr>
      </p:pic>
    </p:spTree>
    <p:extLst>
      <p:ext uri="{BB962C8B-B14F-4D97-AF65-F5344CB8AC3E}">
        <p14:creationId xmlns:p14="http://schemas.microsoft.com/office/powerpoint/2010/main" val="3020829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5A487C-F054-A6E6-B3B8-A27DB8CF920A}"/>
              </a:ext>
            </a:extLst>
          </p:cNvPr>
          <p:cNvSpPr>
            <a:spLocks noGrp="1"/>
          </p:cNvSpPr>
          <p:nvPr>
            <p:ph type="sldNum" sz="quarter" idx="12"/>
          </p:nvPr>
        </p:nvSpPr>
        <p:spPr/>
        <p:txBody>
          <a:bodyPr/>
          <a:lstStyle/>
          <a:p>
            <a:fld id="{9562B2B5-E7D2-834C-A23F-9368FCAFC8F3}" type="slidenum">
              <a:rPr lang="en-US" smtClean="0"/>
              <a:t>59</a:t>
            </a:fld>
            <a:endParaRPr lang="en-US"/>
          </a:p>
        </p:txBody>
      </p:sp>
      <p:pic>
        <p:nvPicPr>
          <p:cNvPr id="4" name="Picture 3" descr="A black background with white dots&#10;&#10;Description automatically generated">
            <a:extLst>
              <a:ext uri="{FF2B5EF4-FFF2-40B4-BE49-F238E27FC236}">
                <a16:creationId xmlns:a16="http://schemas.microsoft.com/office/drawing/2014/main" id="{D88C83C8-84B8-5A79-7F0E-1345CE98A7B1}"/>
              </a:ext>
            </a:extLst>
          </p:cNvPr>
          <p:cNvPicPr>
            <a:picLocks noChangeAspect="1"/>
          </p:cNvPicPr>
          <p:nvPr/>
        </p:nvPicPr>
        <p:blipFill>
          <a:blip r:embed="rId2"/>
          <a:stretch>
            <a:fillRect/>
          </a:stretch>
        </p:blipFill>
        <p:spPr>
          <a:xfrm>
            <a:off x="0" y="916668"/>
            <a:ext cx="11609614" cy="5804807"/>
          </a:xfrm>
          <a:prstGeom prst="rect">
            <a:avLst/>
          </a:prstGeom>
        </p:spPr>
      </p:pic>
      <p:sp>
        <p:nvSpPr>
          <p:cNvPr id="5" name="TextBox 4">
            <a:extLst>
              <a:ext uri="{FF2B5EF4-FFF2-40B4-BE49-F238E27FC236}">
                <a16:creationId xmlns:a16="http://schemas.microsoft.com/office/drawing/2014/main" id="{8F6F74DE-DC64-8C09-A632-B3AAC9DFDF83}"/>
              </a:ext>
            </a:extLst>
          </p:cNvPr>
          <p:cNvSpPr txBox="1"/>
          <p:nvPr/>
        </p:nvSpPr>
        <p:spPr>
          <a:xfrm>
            <a:off x="933061" y="213438"/>
            <a:ext cx="2021131" cy="584775"/>
          </a:xfrm>
          <a:prstGeom prst="rect">
            <a:avLst/>
          </a:prstGeom>
          <a:noFill/>
        </p:spPr>
        <p:txBody>
          <a:bodyPr wrap="none" rtlCol="0">
            <a:spAutoFit/>
          </a:bodyPr>
          <a:lstStyle/>
          <a:p>
            <a:r>
              <a:rPr lang="en-US" sz="3200" b="1" dirty="0">
                <a:solidFill>
                  <a:srgbClr val="002D72"/>
                </a:solidFill>
              </a:rPr>
              <a:t>Full Monty</a:t>
            </a:r>
          </a:p>
        </p:txBody>
      </p:sp>
    </p:spTree>
    <p:extLst>
      <p:ext uri="{BB962C8B-B14F-4D97-AF65-F5344CB8AC3E}">
        <p14:creationId xmlns:p14="http://schemas.microsoft.com/office/powerpoint/2010/main" val="14794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C08CACC5-53FC-6C8D-266F-DB8A7DE2CD0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259B4E-A3F6-289B-B7C1-F9D218CA9E3F}"/>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ADBCAC32-02CF-4EFF-7D20-F76163B93EFE}"/>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83553B2E-15E1-8507-0DE3-B82DF0C4C7E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10118D04-B39B-54BC-A56C-92E18CE9242C}"/>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CD25F53C-B64E-1201-B2FA-E059339C5FC3}"/>
              </a:ext>
            </a:extLst>
          </p:cNvPr>
          <p:cNvSpPr txBox="1"/>
          <p:nvPr/>
        </p:nvSpPr>
        <p:spPr>
          <a:xfrm>
            <a:off x="5510125" y="3245263"/>
            <a:ext cx="6200950" cy="367473"/>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“It is nearly always multivariate…”</a:t>
            </a:r>
          </a:p>
        </p:txBody>
      </p:sp>
      <p:sp>
        <p:nvSpPr>
          <p:cNvPr id="33" name="Slide Number Placeholder 32">
            <a:extLst>
              <a:ext uri="{FF2B5EF4-FFF2-40B4-BE49-F238E27FC236}">
                <a16:creationId xmlns:a16="http://schemas.microsoft.com/office/drawing/2014/main" id="{136E480F-1DC8-3145-0676-C806ADA69D0E}"/>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6</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F344896B-AAB8-F4C8-DC9E-AD3DE97D689C}"/>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45215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8C287-8B3D-34E4-0C69-AFB517FE91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DBCDB11-6B45-0046-F82D-69C84864584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Simulated data</a:t>
            </a:r>
          </a:p>
        </p:txBody>
      </p:sp>
      <p:sp>
        <p:nvSpPr>
          <p:cNvPr id="4" name="AutoShape 4">
            <a:extLst>
              <a:ext uri="{FF2B5EF4-FFF2-40B4-BE49-F238E27FC236}">
                <a16:creationId xmlns:a16="http://schemas.microsoft.com/office/drawing/2014/main" id="{62A227EF-D26D-8FD0-35E5-39C7AC4A330F}"/>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B431DE52-7C9B-FF2E-B123-14CD8AE75E75}"/>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D68BD11D-2A95-4C5B-626B-03EDAB558BF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92F0E403-BEFC-DB75-B58E-E50F8D99782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48A0EF4-7B87-8D70-0729-09DB12E68635}"/>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encoded this causal model into a simulated data of 50,000 patients at 500 hospitals</a:t>
            </a:r>
          </a:p>
          <a:p>
            <a:pPr marL="351032" lvl="1" indent="-175516">
              <a:lnSpc>
                <a:spcPts val="2439"/>
              </a:lnSpc>
              <a:spcBef>
                <a:spcPts val="1200"/>
              </a:spcBef>
              <a:buFont typeface="Arial"/>
              <a:buChar char="•"/>
            </a:pPr>
            <a:r>
              <a:rPr lang="en-US" sz="2400" dirty="0">
                <a:solidFill>
                  <a:srgbClr val="002D72"/>
                </a:solidFill>
                <a:latin typeface="Proxima Nova"/>
              </a:rPr>
              <a:t>A useful reminder: reality is complex.</a:t>
            </a:r>
          </a:p>
          <a:p>
            <a:pPr marL="351032" lvl="1" indent="-175516">
              <a:lnSpc>
                <a:spcPts val="2439"/>
              </a:lnSpc>
              <a:spcBef>
                <a:spcPts val="1200"/>
              </a:spcBef>
              <a:buFont typeface="Arial"/>
              <a:buChar char="•"/>
            </a:pPr>
            <a:r>
              <a:rPr lang="en-US" sz="2400" dirty="0">
                <a:solidFill>
                  <a:srgbClr val="002D72"/>
                </a:solidFill>
                <a:latin typeface="Proxima Nova"/>
              </a:rPr>
              <a:t>To mimic reality, we’ll analyze the data set that includes things we may observe in real world data:</a:t>
            </a:r>
          </a:p>
          <a:p>
            <a:pPr marL="808232" lvl="2" indent="-175516">
              <a:lnSpc>
                <a:spcPts val="2439"/>
              </a:lnSpc>
              <a:spcBef>
                <a:spcPts val="1200"/>
              </a:spcBef>
              <a:buFont typeface="Arial"/>
              <a:buChar char="•"/>
            </a:pPr>
            <a:r>
              <a:rPr lang="en-US" sz="2400" dirty="0">
                <a:solidFill>
                  <a:srgbClr val="002D72"/>
                </a:solidFill>
                <a:latin typeface="Proxima Nova"/>
              </a:rPr>
              <a:t>patient provider</a:t>
            </a:r>
          </a:p>
          <a:p>
            <a:pPr marL="808232" lvl="2" indent="-175516">
              <a:lnSpc>
                <a:spcPts val="2439"/>
              </a:lnSpc>
              <a:spcBef>
                <a:spcPts val="1200"/>
              </a:spcBef>
              <a:buFont typeface="Arial"/>
              <a:buChar char="•"/>
            </a:pPr>
            <a:r>
              <a:rPr lang="en-US" sz="2400" dirty="0">
                <a:solidFill>
                  <a:srgbClr val="002D72"/>
                </a:solidFill>
                <a:latin typeface="Proxima Nova"/>
              </a:rPr>
              <a:t>an outcome derived from EHR: did patient have visits resembling guidelines for comprehensive postnatal care?</a:t>
            </a:r>
          </a:p>
          <a:p>
            <a:pPr marL="808232" lvl="2" indent="-175516">
              <a:lnSpc>
                <a:spcPts val="2439"/>
              </a:lnSpc>
              <a:spcBef>
                <a:spcPts val="1200"/>
              </a:spcBef>
              <a:buFont typeface="Arial"/>
              <a:buChar char="•"/>
            </a:pPr>
            <a:r>
              <a:rPr lang="en-US" sz="2400" dirty="0">
                <a:solidFill>
                  <a:srgbClr val="002D72"/>
                </a:solidFill>
                <a:latin typeface="Proxima Nova"/>
              </a:rPr>
              <a:t>race/ethnicity from EHR</a:t>
            </a:r>
          </a:p>
          <a:p>
            <a:pPr marL="808232" lvl="2" indent="-175516">
              <a:lnSpc>
                <a:spcPts val="2439"/>
              </a:lnSpc>
              <a:spcBef>
                <a:spcPts val="1200"/>
              </a:spcBef>
              <a:buFont typeface="Arial"/>
              <a:buChar char="•"/>
            </a:pPr>
            <a:r>
              <a:rPr lang="en-US" sz="2400" dirty="0">
                <a:solidFill>
                  <a:srgbClr val="002D72"/>
                </a:solidFill>
                <a:latin typeface="Proxima Nova"/>
              </a:rPr>
              <a:t>covariates from EHR</a:t>
            </a:r>
          </a:p>
          <a:p>
            <a:pPr marL="808232" lvl="2" indent="-175516">
              <a:lnSpc>
                <a:spcPts val="2439"/>
              </a:lnSpc>
              <a:spcBef>
                <a:spcPts val="1200"/>
              </a:spcBef>
              <a:buFont typeface="Arial"/>
              <a:buChar char="•"/>
            </a:pPr>
            <a:r>
              <a:rPr lang="en-US" sz="2400" dirty="0">
                <a:solidFill>
                  <a:srgbClr val="002D72"/>
                </a:solidFill>
                <a:latin typeface="Proxima Nova"/>
              </a:rPr>
              <a:t>the state someone resides in</a:t>
            </a:r>
          </a:p>
        </p:txBody>
      </p:sp>
    </p:spTree>
    <p:extLst>
      <p:ext uri="{BB962C8B-B14F-4D97-AF65-F5344CB8AC3E}">
        <p14:creationId xmlns:p14="http://schemas.microsoft.com/office/powerpoint/2010/main" val="782202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5F6E7-0970-8851-8184-23484C868B8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7E224F-7B4C-7F50-A3C6-E670AB754DF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Example: Provider Trust</a:t>
            </a:r>
          </a:p>
        </p:txBody>
      </p:sp>
      <p:sp>
        <p:nvSpPr>
          <p:cNvPr id="4" name="AutoShape 4">
            <a:extLst>
              <a:ext uri="{FF2B5EF4-FFF2-40B4-BE49-F238E27FC236}">
                <a16:creationId xmlns:a16="http://schemas.microsoft.com/office/drawing/2014/main" id="{E656C071-6056-83E0-409B-8F6379300EA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6A6954B7-6FC7-E5BC-FA15-6506A38C71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5A1A55D-0DED-B5B5-8845-452A5BD95317}"/>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CE25260-C161-4ABC-5188-20796250137F}"/>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AA4E215-64D7-6F3D-0757-50EAD758C7D5}"/>
              </a:ext>
            </a:extLst>
          </p:cNvPr>
          <p:cNvSpPr txBox="1"/>
          <p:nvPr/>
        </p:nvSpPr>
        <p:spPr>
          <a:xfrm>
            <a:off x="879504" y="1892566"/>
            <a:ext cx="10474296" cy="4924425"/>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Causal model:</a:t>
            </a:r>
          </a:p>
          <a:p>
            <a:pPr marL="808232" lvl="2" indent="-175516">
              <a:lnSpc>
                <a:spcPts val="2439"/>
              </a:lnSpc>
              <a:spcBef>
                <a:spcPts val="1200"/>
              </a:spcBef>
              <a:buFont typeface="Arial"/>
              <a:buChar char="•"/>
            </a:pPr>
            <a:r>
              <a:rPr lang="en-US" sz="2400" dirty="0">
                <a:solidFill>
                  <a:srgbClr val="002D72"/>
                </a:solidFill>
                <a:latin typeface="Proxima Nova"/>
              </a:rPr>
              <a:t>[Provider Quality, Race/Ethnicity, Cultural Orientation] -&gt; Provider Trust</a:t>
            </a:r>
          </a:p>
          <a:p>
            <a:pPr marL="808232" lvl="2" indent="-175516">
              <a:lnSpc>
                <a:spcPts val="2439"/>
              </a:lnSpc>
              <a:spcBef>
                <a:spcPts val="1200"/>
              </a:spcBef>
              <a:buFont typeface="Arial"/>
              <a:buChar char="•"/>
            </a:pPr>
            <a:r>
              <a:rPr lang="en-US" sz="2400" dirty="0">
                <a:solidFill>
                  <a:srgbClr val="002D72"/>
                </a:solidFill>
                <a:latin typeface="Proxima Nova"/>
              </a:rPr>
              <a:t>Health-related Political/Economic Conditions -&gt; Provider Quality</a:t>
            </a:r>
          </a:p>
          <a:p>
            <a:pPr marL="351032" lvl="1" indent="-175516">
              <a:lnSpc>
                <a:spcPts val="2439"/>
              </a:lnSpc>
              <a:spcBef>
                <a:spcPts val="1200"/>
              </a:spcBef>
              <a:buFont typeface="Arial"/>
              <a:buChar char="•"/>
            </a:pPr>
            <a:r>
              <a:rPr lang="en-US" sz="2400" dirty="0">
                <a:solidFill>
                  <a:srgbClr val="002D72"/>
                </a:solidFill>
                <a:latin typeface="Proxima Nova"/>
              </a:rPr>
              <a:t>Of the above, we only observe race/ethnicity</a:t>
            </a:r>
          </a:p>
          <a:p>
            <a:pPr marL="351032" lvl="1" indent="-175516">
              <a:lnSpc>
                <a:spcPts val="2439"/>
              </a:lnSpc>
              <a:spcBef>
                <a:spcPts val="1200"/>
              </a:spcBef>
              <a:buFont typeface="Arial"/>
              <a:buChar char="•"/>
            </a:pPr>
            <a:r>
              <a:rPr lang="en-US" sz="2400" dirty="0">
                <a:solidFill>
                  <a:srgbClr val="002D72"/>
                </a:solidFill>
                <a:latin typeface="Proxima Nova"/>
              </a:rPr>
              <a:t>We do not observe political/economic conditions, but do observe state</a:t>
            </a:r>
          </a:p>
          <a:p>
            <a:pPr marL="351032" lvl="1" indent="-175516">
              <a:lnSpc>
                <a:spcPts val="2439"/>
              </a:lnSpc>
              <a:spcBef>
                <a:spcPts val="1200"/>
              </a:spcBef>
              <a:buFont typeface="Arial"/>
              <a:buChar char="•"/>
            </a:pPr>
            <a:r>
              <a:rPr lang="en-US" sz="2400" dirty="0">
                <a:solidFill>
                  <a:srgbClr val="002D72"/>
                </a:solidFill>
                <a:latin typeface="Proxima Nova"/>
              </a:rPr>
              <a:t>Given all this, it may help us to see:</a:t>
            </a:r>
          </a:p>
          <a:p>
            <a:pPr marL="808232" lvl="2" indent="-175516">
              <a:lnSpc>
                <a:spcPts val="2439"/>
              </a:lnSpc>
              <a:spcBef>
                <a:spcPts val="1200"/>
              </a:spcBef>
              <a:buFont typeface="Arial"/>
              <a:buChar char="•"/>
            </a:pPr>
            <a:r>
              <a:rPr lang="en-US" sz="2400" dirty="0">
                <a:solidFill>
                  <a:srgbClr val="002D72"/>
                </a:solidFill>
                <a:latin typeface="Proxima Nova"/>
              </a:rPr>
              <a:t>A breakdown of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race/ethnicity</a:t>
            </a:r>
          </a:p>
          <a:p>
            <a:pPr marL="808232" lvl="2" indent="-175516">
              <a:lnSpc>
                <a:spcPts val="2439"/>
              </a:lnSpc>
              <a:spcBef>
                <a:spcPts val="1200"/>
              </a:spcBef>
              <a:buFont typeface="Arial"/>
              <a:buChar char="•"/>
            </a:pPr>
            <a:r>
              <a:rPr lang="en-US" sz="2400" dirty="0">
                <a:solidFill>
                  <a:srgbClr val="002D72"/>
                </a:solidFill>
                <a:latin typeface="Proxima Nova"/>
              </a:rPr>
              <a:t>A breakdown of receipt of comprehensive care by state</a:t>
            </a:r>
          </a:p>
          <a:p>
            <a:pPr marL="808232" lvl="2" indent="-175516">
              <a:lnSpc>
                <a:spcPts val="2439"/>
              </a:lnSpc>
              <a:spcBef>
                <a:spcPts val="1200"/>
              </a:spcBef>
              <a:buFont typeface="Arial"/>
              <a:buChar char="•"/>
            </a:pPr>
            <a:r>
              <a:rPr lang="en-US" sz="2400" dirty="0">
                <a:solidFill>
                  <a:srgbClr val="002D72"/>
                </a:solidFill>
                <a:latin typeface="Proxima Nova"/>
              </a:rPr>
              <a:t>A breakdown of RCP by race/ethnicity and by state</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94625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B5534-6D22-20C8-F418-987C5FA82D2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4869D3-2018-93D6-7C02-DF5321BB0445}"/>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3C196F64-8210-A33D-E5F6-4C352807A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84F55BE-E74C-91F3-7887-4168A1099D2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BDCD3C6-D542-9DB6-A312-1B8C2535F5E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177012DB-E8AF-FCC0-062E-F94D865C725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5BE6DEC-048C-BBAD-AFCE-02022D49C304}"/>
              </a:ext>
            </a:extLst>
          </p:cNvPr>
          <p:cNvSpPr txBox="1"/>
          <p:nvPr/>
        </p:nvSpPr>
        <p:spPr>
          <a:xfrm>
            <a:off x="879504" y="1892566"/>
            <a:ext cx="10474296" cy="769441"/>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Categorical =&gt; Bar chart</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graphicFrame>
        <p:nvGraphicFramePr>
          <p:cNvPr id="9" name="Table 8">
            <a:extLst>
              <a:ext uri="{FF2B5EF4-FFF2-40B4-BE49-F238E27FC236}">
                <a16:creationId xmlns:a16="http://schemas.microsoft.com/office/drawing/2014/main" id="{A7CCE34B-D0CB-7B3D-5ADB-A757B810AA66}"/>
              </a:ext>
            </a:extLst>
          </p:cNvPr>
          <p:cNvGraphicFramePr>
            <a:graphicFrameLocks noGrp="1"/>
          </p:cNvGraphicFramePr>
          <p:nvPr>
            <p:extLst>
              <p:ext uri="{D42A27DB-BD31-4B8C-83A1-F6EECF244321}">
                <p14:modId xmlns:p14="http://schemas.microsoft.com/office/powerpoint/2010/main" val="2047840030"/>
              </p:ext>
            </p:extLst>
          </p:nvPr>
        </p:nvGraphicFramePr>
        <p:xfrm>
          <a:off x="984831" y="2820413"/>
          <a:ext cx="9549863" cy="2865120"/>
        </p:xfrm>
        <a:graphic>
          <a:graphicData uri="http://schemas.openxmlformats.org/drawingml/2006/table">
            <a:tbl>
              <a:tblPr firstRow="1" bandRow="1">
                <a:tableStyleId>{5C22544A-7EE6-4342-B048-85BDC9FD1C3A}</a:tableStyleId>
              </a:tblPr>
              <a:tblGrid>
                <a:gridCol w="2387466">
                  <a:extLst>
                    <a:ext uri="{9D8B030D-6E8A-4147-A177-3AD203B41FA5}">
                      <a16:colId xmlns:a16="http://schemas.microsoft.com/office/drawing/2014/main" val="3366095876"/>
                    </a:ext>
                  </a:extLst>
                </a:gridCol>
                <a:gridCol w="2387466">
                  <a:extLst>
                    <a:ext uri="{9D8B030D-6E8A-4147-A177-3AD203B41FA5}">
                      <a16:colId xmlns:a16="http://schemas.microsoft.com/office/drawing/2014/main" val="3897404541"/>
                    </a:ext>
                  </a:extLst>
                </a:gridCol>
                <a:gridCol w="2571123">
                  <a:extLst>
                    <a:ext uri="{9D8B030D-6E8A-4147-A177-3AD203B41FA5}">
                      <a16:colId xmlns:a16="http://schemas.microsoft.com/office/drawing/2014/main" val="3403910381"/>
                    </a:ext>
                  </a:extLst>
                </a:gridCol>
                <a:gridCol w="2203808">
                  <a:extLst>
                    <a:ext uri="{9D8B030D-6E8A-4147-A177-3AD203B41FA5}">
                      <a16:colId xmlns:a16="http://schemas.microsoft.com/office/drawing/2014/main" val="3154701795"/>
                    </a:ext>
                  </a:extLst>
                </a:gridCol>
              </a:tblGrid>
              <a:tr h="370840">
                <a:tc>
                  <a:txBody>
                    <a:bodyPr/>
                    <a:lstStyle/>
                    <a:p>
                      <a:r>
                        <a:rPr lang="en-US" dirty="0" err="1">
                          <a:latin typeface="Inter" panose="02000503000000020004" pitchFamily="2" charset="0"/>
                          <a:ea typeface="Inter" panose="02000503000000020004" pitchFamily="2" charset="0"/>
                          <a:cs typeface="Inter" panose="02000503000000020004" pitchFamily="2" charset="0"/>
                        </a:rPr>
                        <a:t>Geom</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t>R function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Stat/Transformation</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Use for</a:t>
                      </a:r>
                    </a:p>
                  </a:txBody>
                  <a:tcPr/>
                </a:tc>
                <a:extLst>
                  <a:ext uri="{0D108BD9-81ED-4DB2-BD59-A6C34878D82A}">
                    <a16:rowId xmlns:a16="http://schemas.microsoft.com/office/drawing/2014/main" val="211781822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Point</a:t>
                      </a:r>
                    </a:p>
                  </a:txBody>
                  <a:tcPr/>
                </a:tc>
                <a:tc>
                  <a:txBody>
                    <a:bodyPr/>
                    <a:lstStyle/>
                    <a:p>
                      <a:r>
                        <a:rPr lang="en-US" dirty="0" err="1">
                          <a:latin typeface="Fira Code" panose="020B0809050000020004" pitchFamily="34" charset="0"/>
                          <a:ea typeface="Fira Code" panose="020B0809050000020004" pitchFamily="34" charset="0"/>
                          <a:cs typeface="Fira Code" panose="020B0809050000020004" pitchFamily="34" charset="0"/>
                        </a:rPr>
                        <a:t>geom_point</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Identity</a:t>
                      </a: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Scatter plots</a:t>
                      </a:r>
                    </a:p>
                  </a:txBody>
                  <a:tcPr/>
                </a:tc>
                <a:extLst>
                  <a:ext uri="{0D108BD9-81ED-4DB2-BD59-A6C34878D82A}">
                    <a16:rowId xmlns:a16="http://schemas.microsoft.com/office/drawing/2014/main" val="1145213357"/>
                  </a:ext>
                </a:extLst>
              </a:tr>
              <a:tr h="370840">
                <a:tc>
                  <a:txBody>
                    <a:bodyPr/>
                    <a:lstStyle/>
                    <a:p>
                      <a:r>
                        <a:rPr lang="en-US" b="1" dirty="0">
                          <a:latin typeface="Inter" panose="02000503000000020004" pitchFamily="2" charset="0"/>
                          <a:ea typeface="Inter" panose="02000503000000020004" pitchFamily="2" charset="0"/>
                          <a:cs typeface="Inter" panose="02000503000000020004" pitchFamily="2" charset="0"/>
                        </a:rPr>
                        <a:t>Bar</a:t>
                      </a:r>
                    </a:p>
                  </a:txBody>
                  <a:tcPr/>
                </a:tc>
                <a:tc>
                  <a:txBody>
                    <a:bodyPr/>
                    <a:lstStyle/>
                    <a:p>
                      <a:r>
                        <a:rPr lang="en-US" b="1" dirty="0" err="1">
                          <a:latin typeface="Fira Code" panose="020B0809050000020004" pitchFamily="34" charset="0"/>
                          <a:ea typeface="Fira Code" panose="020B0809050000020004" pitchFamily="34" charset="0"/>
                          <a:cs typeface="Fira Code" panose="020B0809050000020004" pitchFamily="34" charset="0"/>
                        </a:rPr>
                        <a:t>geom_bar</a:t>
                      </a:r>
                      <a:endParaRPr lang="en-US" b="1"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Count, Proportion</a:t>
                      </a:r>
                    </a:p>
                  </a:txBody>
                  <a:tcPr/>
                </a:tc>
                <a:tc>
                  <a:txBody>
                    <a:bodyPr/>
                    <a:lstStyle/>
                    <a:p>
                      <a:r>
                        <a:rPr lang="en-US" b="1" dirty="0">
                          <a:latin typeface="Inter" panose="02000503000000020004" pitchFamily="2" charset="0"/>
                          <a:ea typeface="Inter" panose="02000503000000020004" pitchFamily="2" charset="0"/>
                          <a:cs typeface="Inter" panose="02000503000000020004" pitchFamily="2" charset="0"/>
                        </a:rPr>
                        <a:t>Bar plots</a:t>
                      </a:r>
                    </a:p>
                  </a:txBody>
                  <a:tcPr/>
                </a:tc>
                <a:extLst>
                  <a:ext uri="{0D108BD9-81ED-4DB2-BD59-A6C34878D82A}">
                    <a16:rowId xmlns:a16="http://schemas.microsoft.com/office/drawing/2014/main" val="200772508"/>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AB Line</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geom_abline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Slope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Line plots</a:t>
                      </a:r>
                    </a:p>
                  </a:txBody>
                  <a:tcPr/>
                </a:tc>
                <a:extLst>
                  <a:ext uri="{0D108BD9-81ED-4DB2-BD59-A6C34878D82A}">
                    <a16:rowId xmlns:a16="http://schemas.microsoft.com/office/drawing/2014/main" val="2539120274"/>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Horizontal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geom_hline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Y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964219697"/>
                  </a:ext>
                </a:extLst>
              </a:tr>
              <a:tr h="370840">
                <a:tc>
                  <a:txBody>
                    <a:bodyPr/>
                    <a:lstStyle/>
                    <a:p>
                      <a:r>
                        <a:rPr lang="en-US">
                          <a:latin typeface="Inter" panose="02000503000000020004" pitchFamily="2" charset="0"/>
                          <a:ea typeface="Inter" panose="02000503000000020004" pitchFamily="2" charset="0"/>
                          <a:cs typeface="Inter" panose="02000503000000020004" pitchFamily="2" charset="0"/>
                        </a:rPr>
                        <a:t>Vertical line</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geom_vline</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X intercept</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endParaRPr lang="en-US" dirty="0">
                        <a:latin typeface="Inter" panose="02000503000000020004" pitchFamily="2" charset="0"/>
                        <a:ea typeface="Inter" panose="02000503000000020004" pitchFamily="2" charset="0"/>
                        <a:cs typeface="Inter" panose="02000503000000020004" pitchFamily="2" charset="0"/>
                      </a:endParaRPr>
                    </a:p>
                  </a:txBody>
                  <a:tcPr/>
                </a:tc>
                <a:extLst>
                  <a:ext uri="{0D108BD9-81ED-4DB2-BD59-A6C34878D82A}">
                    <a16:rowId xmlns:a16="http://schemas.microsoft.com/office/drawing/2014/main" val="2753742037"/>
                  </a:ext>
                </a:extLst>
              </a:tr>
              <a:tr h="370840">
                <a:tc>
                  <a:txBody>
                    <a:bodyPr/>
                    <a:lstStyle/>
                    <a:p>
                      <a:r>
                        <a:rPr lang="en-US" dirty="0">
                          <a:latin typeface="Inter" panose="02000503000000020004" pitchFamily="2" charset="0"/>
                          <a:ea typeface="Inter" panose="02000503000000020004" pitchFamily="2" charset="0"/>
                          <a:cs typeface="Inter" panose="02000503000000020004" pitchFamily="2" charset="0"/>
                        </a:rPr>
                        <a:t>Smoother</a:t>
                      </a:r>
                    </a:p>
                  </a:txBody>
                  <a:tcPr/>
                </a:tc>
                <a:tc>
                  <a:txBody>
                    <a:bodyPr/>
                    <a:lstStyle/>
                    <a:p>
                      <a:r>
                        <a:rPr lang="en-US">
                          <a:latin typeface="Fira Code" panose="020B0809050000020004" pitchFamily="34" charset="0"/>
                          <a:ea typeface="Fira Code" panose="020B0809050000020004" pitchFamily="34" charset="0"/>
                          <a:cs typeface="Fira Code" panose="020B0809050000020004" pitchFamily="34" charset="0"/>
                        </a:rPr>
                        <a:t>geom_smooth</a:t>
                      </a:r>
                      <a:endParaRPr lang="en-US" dirty="0">
                        <a:latin typeface="Fira Code" panose="020B0809050000020004" pitchFamily="34" charset="0"/>
                        <a:ea typeface="Fira Code" panose="020B0809050000020004" pitchFamily="34" charset="0"/>
                        <a:cs typeface="Fira Code" panose="020B0809050000020004" pitchFamily="34" charset="0"/>
                      </a:endParaRPr>
                    </a:p>
                  </a:txBody>
                  <a:tcPr/>
                </a:tc>
                <a:tc>
                  <a:txBody>
                    <a:bodyPr/>
                    <a:lstStyle/>
                    <a:p>
                      <a:r>
                        <a:rPr lang="en-US">
                          <a:latin typeface="Inter" panose="02000503000000020004" pitchFamily="2" charset="0"/>
                          <a:ea typeface="Inter" panose="02000503000000020004" pitchFamily="2" charset="0"/>
                          <a:cs typeface="Inter" panose="02000503000000020004" pitchFamily="2" charset="0"/>
                        </a:rPr>
                        <a:t>Smoothing f unction (GAM, Loess, etc.)</a:t>
                      </a:r>
                      <a:endParaRPr lang="en-US" dirty="0">
                        <a:latin typeface="Inter" panose="02000503000000020004" pitchFamily="2" charset="0"/>
                        <a:ea typeface="Inter" panose="02000503000000020004" pitchFamily="2" charset="0"/>
                        <a:cs typeface="Inter" panose="02000503000000020004" pitchFamily="2" charset="0"/>
                      </a:endParaRPr>
                    </a:p>
                  </a:txBody>
                  <a:tcPr/>
                </a:tc>
                <a:tc>
                  <a:txBody>
                    <a:bodyPr/>
                    <a:lstStyle/>
                    <a:p>
                      <a:r>
                        <a:rPr lang="en-US" dirty="0">
                          <a:latin typeface="Inter" panose="02000503000000020004" pitchFamily="2" charset="0"/>
                          <a:ea typeface="Inter" panose="02000503000000020004" pitchFamily="2" charset="0"/>
                          <a:cs typeface="Inter" panose="02000503000000020004" pitchFamily="2" charset="0"/>
                        </a:rPr>
                        <a:t>Showing patterns/trends</a:t>
                      </a:r>
                    </a:p>
                  </a:txBody>
                  <a:tcPr/>
                </a:tc>
                <a:extLst>
                  <a:ext uri="{0D108BD9-81ED-4DB2-BD59-A6C34878D82A}">
                    <a16:rowId xmlns:a16="http://schemas.microsoft.com/office/drawing/2014/main" val="2976128709"/>
                  </a:ext>
                </a:extLst>
              </a:tr>
            </a:tbl>
          </a:graphicData>
        </a:graphic>
      </p:graphicFrame>
      <p:sp>
        <p:nvSpPr>
          <p:cNvPr id="10" name="Frame 9">
            <a:extLst>
              <a:ext uri="{FF2B5EF4-FFF2-40B4-BE49-F238E27FC236}">
                <a16:creationId xmlns:a16="http://schemas.microsoft.com/office/drawing/2014/main" id="{FDB1A85D-F67B-CF58-32FD-686EB250BDF9}"/>
              </a:ext>
            </a:extLst>
          </p:cNvPr>
          <p:cNvSpPr/>
          <p:nvPr/>
        </p:nvSpPr>
        <p:spPr>
          <a:xfrm>
            <a:off x="800100" y="3429000"/>
            <a:ext cx="9960429" cy="669471"/>
          </a:xfrm>
          <a:prstGeom prst="fram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39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F93ED-C230-455B-DEC9-4394411A6D43}"/>
              </a:ext>
            </a:extLst>
          </p:cNvPr>
          <p:cNvSpPr>
            <a:spLocks noGrp="1"/>
          </p:cNvSpPr>
          <p:nvPr>
            <p:ph type="sldNum" sz="quarter" idx="12"/>
          </p:nvPr>
        </p:nvSpPr>
        <p:spPr/>
        <p:txBody>
          <a:bodyPr/>
          <a:lstStyle/>
          <a:p>
            <a:fld id="{9562B2B5-E7D2-834C-A23F-9368FCAFC8F3}" type="slidenum">
              <a:rPr lang="en-US" smtClean="0"/>
              <a:t>63</a:t>
            </a:fld>
            <a:endParaRPr lang="en-US"/>
          </a:p>
        </p:txBody>
      </p:sp>
      <p:sp>
        <p:nvSpPr>
          <p:cNvPr id="3" name="TextBox 2">
            <a:extLst>
              <a:ext uri="{FF2B5EF4-FFF2-40B4-BE49-F238E27FC236}">
                <a16:creationId xmlns:a16="http://schemas.microsoft.com/office/drawing/2014/main" id="{9699C333-AE5D-C75E-81D2-4B352978AE22}"/>
              </a:ext>
            </a:extLst>
          </p:cNvPr>
          <p:cNvSpPr txBox="1"/>
          <p:nvPr/>
        </p:nvSpPr>
        <p:spPr>
          <a:xfrm>
            <a:off x="653143" y="685800"/>
            <a:ext cx="3751348" cy="923330"/>
          </a:xfrm>
          <a:prstGeom prst="rect">
            <a:avLst/>
          </a:prstGeom>
          <a:noFill/>
        </p:spPr>
        <p:txBody>
          <a:bodyPr wrap="none" rtlCol="0">
            <a:spAutoFit/>
          </a:bodyPr>
          <a:lstStyle/>
          <a:p>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ggplot</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(data,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aes</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geom_bar</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theme_minimal</a:t>
            </a:r>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p:txBody>
      </p:sp>
      <p:pic>
        <p:nvPicPr>
          <p:cNvPr id="5" name="Picture 4" descr="A graph with lines and a black background&#10;&#10;Description automatically generated">
            <a:extLst>
              <a:ext uri="{FF2B5EF4-FFF2-40B4-BE49-F238E27FC236}">
                <a16:creationId xmlns:a16="http://schemas.microsoft.com/office/drawing/2014/main" id="{C0A85031-2107-A0DA-ADB5-63496E57B1E9}"/>
              </a:ext>
            </a:extLst>
          </p:cNvPr>
          <p:cNvPicPr>
            <a:picLocks noChangeAspect="1"/>
          </p:cNvPicPr>
          <p:nvPr/>
        </p:nvPicPr>
        <p:blipFill>
          <a:blip r:embed="rId2"/>
          <a:stretch>
            <a:fillRect/>
          </a:stretch>
        </p:blipFill>
        <p:spPr>
          <a:xfrm>
            <a:off x="4022270" y="1592036"/>
            <a:ext cx="7146471" cy="4764314"/>
          </a:xfrm>
          <a:prstGeom prst="rect">
            <a:avLst/>
          </a:prstGeom>
        </p:spPr>
      </p:pic>
    </p:spTree>
    <p:extLst>
      <p:ext uri="{BB962C8B-B14F-4D97-AF65-F5344CB8AC3E}">
        <p14:creationId xmlns:p14="http://schemas.microsoft.com/office/powerpoint/2010/main" val="219204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2624-D97E-1584-11DE-DBF04E21406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3C6A3F3-BA6D-B574-7665-F943267ED629}"/>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Race/Ethnicity</a:t>
            </a:r>
          </a:p>
        </p:txBody>
      </p:sp>
      <p:sp>
        <p:nvSpPr>
          <p:cNvPr id="4" name="AutoShape 4">
            <a:extLst>
              <a:ext uri="{FF2B5EF4-FFF2-40B4-BE49-F238E27FC236}">
                <a16:creationId xmlns:a16="http://schemas.microsoft.com/office/drawing/2014/main" id="{CDFBB90F-AB15-3F6C-EDD7-E85EA39C5A0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7FC436A7-C3DF-1248-C653-822932FCEC4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6E3CC34E-519E-AC03-5F41-B4C2B70DE2F3}"/>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70FC96-2A78-815F-20C9-9649F6A77B4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1D1B08F-6F80-88B7-CFC4-E4AD37E07AEC}"/>
              </a:ext>
            </a:extLst>
          </p:cNvPr>
          <p:cNvSpPr txBox="1"/>
          <p:nvPr/>
        </p:nvSpPr>
        <p:spPr>
          <a:xfrm>
            <a:off x="879504" y="1892566"/>
            <a:ext cx="10474296" cy="3385542"/>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The figure needs work:</a:t>
            </a:r>
          </a:p>
          <a:p>
            <a:pPr marL="808232" lvl="2" indent="-175516">
              <a:lnSpc>
                <a:spcPts val="2439"/>
              </a:lnSpc>
              <a:spcBef>
                <a:spcPts val="1200"/>
              </a:spcBef>
              <a:buFont typeface="Arial"/>
              <a:buChar char="•"/>
            </a:pPr>
            <a:r>
              <a:rPr lang="en-US" sz="2400" dirty="0">
                <a:solidFill>
                  <a:srgbClr val="002D72"/>
                </a:solidFill>
                <a:latin typeface="Proxima Nova"/>
              </a:rPr>
              <a:t>Flip X/Y in this case will likely help readability</a:t>
            </a:r>
          </a:p>
          <a:p>
            <a:pPr marL="808232" lvl="2" indent="-175516">
              <a:lnSpc>
                <a:spcPts val="2439"/>
              </a:lnSpc>
              <a:spcBef>
                <a:spcPts val="1200"/>
              </a:spcBef>
              <a:buFont typeface="Arial"/>
              <a:buChar char="•"/>
            </a:pPr>
            <a:r>
              <a:rPr lang="en-US" sz="2400" dirty="0">
                <a:solidFill>
                  <a:srgbClr val="002D72"/>
                </a:solidFill>
                <a:latin typeface="Proxima Nova"/>
              </a:rPr>
              <a:t>The gray is soul-deadening</a:t>
            </a:r>
          </a:p>
          <a:p>
            <a:pPr marL="808232" lvl="2" indent="-175516">
              <a:lnSpc>
                <a:spcPts val="2439"/>
              </a:lnSpc>
              <a:spcBef>
                <a:spcPts val="1200"/>
              </a:spcBef>
              <a:buFont typeface="Arial"/>
              <a:buChar char="•"/>
            </a:pPr>
            <a:r>
              <a:rPr lang="en-US" sz="2400" dirty="0">
                <a:solidFill>
                  <a:srgbClr val="002D72"/>
                </a:solidFill>
                <a:latin typeface="Proxima Nova"/>
              </a:rPr>
              <a:t>We want proportions (this is the stat)</a:t>
            </a:r>
          </a:p>
          <a:p>
            <a:pPr marL="808232" lvl="2" indent="-175516">
              <a:lnSpc>
                <a:spcPts val="2439"/>
              </a:lnSpc>
              <a:spcBef>
                <a:spcPts val="1200"/>
              </a:spcBef>
              <a:buFont typeface="Arial"/>
              <a:buChar char="•"/>
            </a:pPr>
            <a:r>
              <a:rPr lang="en-US" sz="2400" dirty="0">
                <a:solidFill>
                  <a:srgbClr val="002D72"/>
                </a:solidFill>
                <a:latin typeface="Proxima Nova"/>
              </a:rPr>
              <a:t>It would be helpful to re-order by proportion</a:t>
            </a:r>
          </a:p>
          <a:p>
            <a:pPr marL="351032" lvl="1" indent="-175516">
              <a:lnSpc>
                <a:spcPts val="2439"/>
              </a:lnSpc>
              <a:spcBef>
                <a:spcPts val="1200"/>
              </a:spcBef>
              <a:buFont typeface="Arial"/>
              <a:buChar char="•"/>
            </a:pPr>
            <a:r>
              <a:rPr lang="en-US" sz="2400" dirty="0">
                <a:solidFill>
                  <a:srgbClr val="002D72"/>
                </a:solidFill>
                <a:latin typeface="Proxima Nova"/>
              </a:rPr>
              <a:t>Note: In the code I use the earlier mentioned aggregation technique to make this easier.</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pic>
        <p:nvPicPr>
          <p:cNvPr id="6" name="Picture 5" descr="A graph with lines and a black background&#10;&#10;Description automatically generated">
            <a:extLst>
              <a:ext uri="{FF2B5EF4-FFF2-40B4-BE49-F238E27FC236}">
                <a16:creationId xmlns:a16="http://schemas.microsoft.com/office/drawing/2014/main" id="{5054B718-6866-9D6D-21E7-5A2B0FA0C139}"/>
              </a:ext>
            </a:extLst>
          </p:cNvPr>
          <p:cNvPicPr>
            <a:picLocks noChangeAspect="1"/>
          </p:cNvPicPr>
          <p:nvPr/>
        </p:nvPicPr>
        <p:blipFill>
          <a:blip r:embed="rId3"/>
          <a:stretch>
            <a:fillRect/>
          </a:stretch>
        </p:blipFill>
        <p:spPr>
          <a:xfrm>
            <a:off x="8427923" y="2093119"/>
            <a:ext cx="2483643" cy="1655762"/>
          </a:xfrm>
          <a:prstGeom prst="rect">
            <a:avLst/>
          </a:prstGeom>
        </p:spPr>
      </p:pic>
    </p:spTree>
    <p:extLst>
      <p:ext uri="{BB962C8B-B14F-4D97-AF65-F5344CB8AC3E}">
        <p14:creationId xmlns:p14="http://schemas.microsoft.com/office/powerpoint/2010/main" val="1695837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BFBEBC-5F63-4CFC-3289-B25215EA0F5B}"/>
              </a:ext>
            </a:extLst>
          </p:cNvPr>
          <p:cNvSpPr>
            <a:spLocks noGrp="1"/>
          </p:cNvSpPr>
          <p:nvPr>
            <p:ph type="sldNum" sz="quarter" idx="12"/>
          </p:nvPr>
        </p:nvSpPr>
        <p:spPr/>
        <p:txBody>
          <a:bodyPr/>
          <a:lstStyle/>
          <a:p>
            <a:fld id="{9562B2B5-E7D2-834C-A23F-9368FCAFC8F3}" type="slidenum">
              <a:rPr lang="en-US" smtClean="0"/>
              <a:t>65</a:t>
            </a:fld>
            <a:endParaRPr lang="en-US"/>
          </a:p>
        </p:txBody>
      </p:sp>
      <p:sp>
        <p:nvSpPr>
          <p:cNvPr id="7" name="TextBox 6">
            <a:extLst>
              <a:ext uri="{FF2B5EF4-FFF2-40B4-BE49-F238E27FC236}">
                <a16:creationId xmlns:a16="http://schemas.microsoft.com/office/drawing/2014/main" id="{67721358-9B2B-1A3A-CBD3-5362F5D4E1E0}"/>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9" name="Picture 8" descr="A graph with a bar graph&#10;&#10;Description automatically generated">
            <a:extLst>
              <a:ext uri="{FF2B5EF4-FFF2-40B4-BE49-F238E27FC236}">
                <a16:creationId xmlns:a16="http://schemas.microsoft.com/office/drawing/2014/main" id="{9EC9CC59-C663-9EB4-4895-31A22C41A264}"/>
              </a:ext>
            </a:extLst>
          </p:cNvPr>
          <p:cNvPicPr>
            <a:picLocks noChangeAspect="1"/>
          </p:cNvPicPr>
          <p:nvPr/>
        </p:nvPicPr>
        <p:blipFill>
          <a:blip r:embed="rId2"/>
          <a:stretch>
            <a:fillRect/>
          </a:stretch>
        </p:blipFill>
        <p:spPr>
          <a:xfrm>
            <a:off x="849085" y="641225"/>
            <a:ext cx="10493829" cy="4906836"/>
          </a:xfrm>
          <a:prstGeom prst="rect">
            <a:avLst/>
          </a:prstGeom>
        </p:spPr>
      </p:pic>
    </p:spTree>
    <p:extLst>
      <p:ext uri="{BB962C8B-B14F-4D97-AF65-F5344CB8AC3E}">
        <p14:creationId xmlns:p14="http://schemas.microsoft.com/office/powerpoint/2010/main" val="200292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2EDC9-15D1-7E4F-F9BB-80462047BE8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50E763-771F-69DA-4E48-2A03F232A14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vs. Race/Ethnicity</a:t>
            </a:r>
          </a:p>
        </p:txBody>
      </p:sp>
      <p:sp>
        <p:nvSpPr>
          <p:cNvPr id="4" name="AutoShape 4">
            <a:extLst>
              <a:ext uri="{FF2B5EF4-FFF2-40B4-BE49-F238E27FC236}">
                <a16:creationId xmlns:a16="http://schemas.microsoft.com/office/drawing/2014/main" id="{CB9E7535-6D30-D2CA-2035-61F59B710CC8}"/>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3D2C11D0-EE00-0E3E-AF62-AA401AC0562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5E1CE19-9111-6344-1797-AAD0D719BB79}"/>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66</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CDC9CE3A-F86A-8B3A-0575-0B6E1C83BA8A}"/>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2EB6446-9256-378C-ACF9-122A9B47AD0B}"/>
              </a:ext>
            </a:extLst>
          </p:cNvPr>
          <p:cNvSpPr txBox="1"/>
          <p:nvPr/>
        </p:nvSpPr>
        <p:spPr>
          <a:xfrm>
            <a:off x="879504" y="1892566"/>
            <a:ext cx="10474296" cy="153888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now want to do two variables</a:t>
            </a:r>
          </a:p>
          <a:p>
            <a:pPr marL="351032" lvl="1" indent="-175516">
              <a:lnSpc>
                <a:spcPts val="2439"/>
              </a:lnSpc>
              <a:spcBef>
                <a:spcPts val="1200"/>
              </a:spcBef>
              <a:buFont typeface="Arial"/>
              <a:buChar char="•"/>
            </a:pPr>
            <a:r>
              <a:rPr lang="en-US" sz="2400" dirty="0">
                <a:solidFill>
                  <a:srgbClr val="002D72"/>
                </a:solidFill>
                <a:latin typeface="Proxima Nova"/>
              </a:rPr>
              <a:t>With a factor variable, this will look almost identical to the prior plot; be careful to label.</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3879134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2B5DD-9C2C-F63A-FB68-16A4F4F8493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EF1FC-D04F-EB1F-BFA1-D4D905F23788}"/>
              </a:ext>
            </a:extLst>
          </p:cNvPr>
          <p:cNvSpPr>
            <a:spLocks noGrp="1"/>
          </p:cNvSpPr>
          <p:nvPr>
            <p:ph type="sldNum" sz="quarter" idx="12"/>
          </p:nvPr>
        </p:nvSpPr>
        <p:spPr/>
        <p:txBody>
          <a:bodyPr/>
          <a:lstStyle/>
          <a:p>
            <a:fld id="{9562B2B5-E7D2-834C-A23F-9368FCAFC8F3}" type="slidenum">
              <a:rPr lang="en-US" smtClean="0"/>
              <a:t>67</a:t>
            </a:fld>
            <a:endParaRPr lang="en-US"/>
          </a:p>
        </p:txBody>
      </p:sp>
      <p:sp>
        <p:nvSpPr>
          <p:cNvPr id="7" name="TextBox 6">
            <a:extLst>
              <a:ext uri="{FF2B5EF4-FFF2-40B4-BE49-F238E27FC236}">
                <a16:creationId xmlns:a16="http://schemas.microsoft.com/office/drawing/2014/main" id="{D19D48E8-2238-1818-9302-33980DFF83D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pic>
        <p:nvPicPr>
          <p:cNvPr id="4" name="Picture 3" descr="A graph with blue bars&#10;&#10;Description automatically generated with medium confidence">
            <a:extLst>
              <a:ext uri="{FF2B5EF4-FFF2-40B4-BE49-F238E27FC236}">
                <a16:creationId xmlns:a16="http://schemas.microsoft.com/office/drawing/2014/main" id="{CF1B6E22-62FE-3837-33A2-5BBA206BB004}"/>
              </a:ext>
            </a:extLst>
          </p:cNvPr>
          <p:cNvPicPr>
            <a:picLocks noChangeAspect="1"/>
          </p:cNvPicPr>
          <p:nvPr/>
        </p:nvPicPr>
        <p:blipFill>
          <a:blip r:embed="rId2"/>
          <a:stretch>
            <a:fillRect/>
          </a:stretch>
        </p:blipFill>
        <p:spPr>
          <a:xfrm>
            <a:off x="489317" y="651328"/>
            <a:ext cx="11213366" cy="5243286"/>
          </a:xfrm>
          <a:prstGeom prst="rect">
            <a:avLst/>
          </a:prstGeom>
        </p:spPr>
      </p:pic>
    </p:spTree>
    <p:extLst>
      <p:ext uri="{BB962C8B-B14F-4D97-AF65-F5344CB8AC3E}">
        <p14:creationId xmlns:p14="http://schemas.microsoft.com/office/powerpoint/2010/main" val="399301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DC2B-ABFB-DEAE-B3B4-ADE90B072D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AE0C54A-20A6-AA5E-57E7-FC562A2A4D3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RCP v. State</a:t>
            </a:r>
          </a:p>
        </p:txBody>
      </p:sp>
      <p:sp>
        <p:nvSpPr>
          <p:cNvPr id="4" name="AutoShape 4">
            <a:extLst>
              <a:ext uri="{FF2B5EF4-FFF2-40B4-BE49-F238E27FC236}">
                <a16:creationId xmlns:a16="http://schemas.microsoft.com/office/drawing/2014/main" id="{4FD558F3-2C53-5C2D-F399-1A0A68F8DA7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9CA32B57-2A92-03DC-45DF-8D0E1929BBFA}"/>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8303A646-DEAC-BC75-7CB3-CF085A482E2F}"/>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68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D9B9B9CF-D451-8AD9-1C6D-1F463EC6D3D0}"/>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7F70EA1E-4FB8-C72E-E55F-49B1B8C3218A}"/>
              </a:ext>
            </a:extLst>
          </p:cNvPr>
          <p:cNvSpPr txBox="1"/>
          <p:nvPr/>
        </p:nvSpPr>
        <p:spPr>
          <a:xfrm>
            <a:off x="879504" y="1892566"/>
            <a:ext cx="10474296" cy="3847207"/>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We theorized a path to RCP through provider quality, but we do not have a direct measure of provider quality. However, we hypothesized it may vary by state due to political/economic conditions.</a:t>
            </a:r>
          </a:p>
          <a:p>
            <a:pPr marL="351032" lvl="1" indent="-175516">
              <a:lnSpc>
                <a:spcPts val="2439"/>
              </a:lnSpc>
              <a:spcBef>
                <a:spcPts val="1200"/>
              </a:spcBef>
              <a:buFont typeface="Arial"/>
              <a:buChar char="•"/>
            </a:pPr>
            <a:r>
              <a:rPr lang="en-US" sz="2400" dirty="0">
                <a:solidFill>
                  <a:srgbClr val="002D72"/>
                </a:solidFill>
                <a:latin typeface="Proxima Nova"/>
              </a:rPr>
              <a:t>Here we can reach for maps</a:t>
            </a:r>
          </a:p>
          <a:p>
            <a:pPr marL="351032" lvl="1" indent="-175516">
              <a:lnSpc>
                <a:spcPts val="2439"/>
              </a:lnSpc>
              <a:spcBef>
                <a:spcPts val="1200"/>
              </a:spcBef>
              <a:buFont typeface="Arial"/>
              <a:buChar char="•"/>
            </a:pPr>
            <a:r>
              <a:rPr lang="en-US" sz="2400" dirty="0">
                <a:solidFill>
                  <a:srgbClr val="002D72"/>
                </a:solidFill>
                <a:latin typeface="Proxima Nova"/>
              </a:rPr>
              <a:t>Maps are complex and can mislead, as can making inferences about larger units (states) from smaller units (patients)</a:t>
            </a:r>
          </a:p>
          <a:p>
            <a:pPr marL="808232" lvl="2" indent="-175516">
              <a:lnSpc>
                <a:spcPts val="2439"/>
              </a:lnSpc>
              <a:spcBef>
                <a:spcPts val="1200"/>
              </a:spcBef>
              <a:buFont typeface="Arial"/>
              <a:buChar char="•"/>
            </a:pPr>
            <a:r>
              <a:rPr lang="en-US" sz="2400" dirty="0">
                <a:solidFill>
                  <a:srgbClr val="002D72"/>
                </a:solidFill>
                <a:latin typeface="Proxima Nova"/>
              </a:rPr>
              <a:t>Fallacy of composition</a:t>
            </a:r>
          </a:p>
          <a:p>
            <a:pPr marL="351032" lvl="1" indent="-175516">
              <a:lnSpc>
                <a:spcPts val="2439"/>
              </a:lnSpc>
              <a:spcBef>
                <a:spcPts val="1200"/>
              </a:spcBef>
              <a:buFont typeface="Arial"/>
              <a:buChar char="•"/>
            </a:pPr>
            <a:r>
              <a:rPr lang="en-US" sz="2400" dirty="0">
                <a:solidFill>
                  <a:srgbClr val="002D72"/>
                </a:solidFill>
                <a:latin typeface="Proxima Nova"/>
              </a:rPr>
              <a:t>In our simulated data, however, we have a large N and we know individuals represent states comprehensively. </a:t>
            </a:r>
          </a:p>
          <a:p>
            <a:pPr marL="351032" lvl="1" indent="-175516">
              <a:lnSpc>
                <a:spcPts val="2439"/>
              </a:lnSpc>
              <a:spcBef>
                <a:spcPts val="1200"/>
              </a:spcBef>
              <a:buFont typeface="Arial"/>
              <a:buChar char="•"/>
            </a:pPr>
            <a:r>
              <a:rPr lang="en-US" sz="2400" b="1" dirty="0">
                <a:solidFill>
                  <a:srgbClr val="002D72"/>
                </a:solidFill>
                <a:latin typeface="Proxima Nova"/>
              </a:rPr>
              <a:t>Again, your science must be right for your visuals to make sense.</a:t>
            </a:r>
          </a:p>
        </p:txBody>
      </p:sp>
    </p:spTree>
    <p:extLst>
      <p:ext uri="{BB962C8B-B14F-4D97-AF65-F5344CB8AC3E}">
        <p14:creationId xmlns:p14="http://schemas.microsoft.com/office/powerpoint/2010/main" val="104307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224B19-9B2F-955A-D95A-A04FEF316DA9}"/>
              </a:ext>
            </a:extLst>
          </p:cNvPr>
          <p:cNvSpPr>
            <a:spLocks noGrp="1"/>
          </p:cNvSpPr>
          <p:nvPr>
            <p:ph type="sldNum" sz="quarter" idx="12"/>
          </p:nvPr>
        </p:nvSpPr>
        <p:spPr/>
        <p:txBody>
          <a:bodyPr/>
          <a:lstStyle/>
          <a:p>
            <a:fld id="{9562B2B5-E7D2-834C-A23F-9368FCAFC8F3}" type="slidenum">
              <a:rPr lang="en-US" smtClean="0"/>
              <a:t>69</a:t>
            </a:fld>
            <a:endParaRPr lang="en-US"/>
          </a:p>
        </p:txBody>
      </p:sp>
      <p:pic>
        <p:nvPicPr>
          <p:cNvPr id="8" name="Picture 7">
            <a:extLst>
              <a:ext uri="{FF2B5EF4-FFF2-40B4-BE49-F238E27FC236}">
                <a16:creationId xmlns:a16="http://schemas.microsoft.com/office/drawing/2014/main" id="{811FE66B-A9A7-132F-5EEF-44E8FF480A79}"/>
              </a:ext>
            </a:extLst>
          </p:cNvPr>
          <p:cNvPicPr>
            <a:picLocks noChangeAspect="1"/>
          </p:cNvPicPr>
          <p:nvPr/>
        </p:nvPicPr>
        <p:blipFill>
          <a:blip r:embed="rId2"/>
          <a:stretch>
            <a:fillRect/>
          </a:stretch>
        </p:blipFill>
        <p:spPr>
          <a:xfrm>
            <a:off x="400050" y="648669"/>
            <a:ext cx="11537702" cy="5394943"/>
          </a:xfrm>
          <a:prstGeom prst="rect">
            <a:avLst/>
          </a:prstGeom>
        </p:spPr>
      </p:pic>
      <p:sp>
        <p:nvSpPr>
          <p:cNvPr id="10" name="TextBox 9">
            <a:extLst>
              <a:ext uri="{FF2B5EF4-FFF2-40B4-BE49-F238E27FC236}">
                <a16:creationId xmlns:a16="http://schemas.microsoft.com/office/drawing/2014/main" id="{35C06B83-35B5-2F03-46AA-545DCF902F74}"/>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755407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82764AF8-CCE4-3FE4-1E40-B59806E49E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55FF3F7-8FE8-1809-8841-FF99BB75A6B8}"/>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06B0F285-3ACC-51C0-B63D-3DB59E88C01B}"/>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046A6455-0F88-ADDD-2704-298ADC372C7B}"/>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BBDE41D6-72AC-7805-2E83-FAA6589B1FC3}"/>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46C51888-7CC7-20DF-5A36-77781D0AB866}"/>
              </a:ext>
            </a:extLst>
          </p:cNvPr>
          <p:cNvSpPr txBox="1"/>
          <p:nvPr/>
        </p:nvSpPr>
        <p:spPr>
          <a:xfrm>
            <a:off x="4817598" y="3095179"/>
            <a:ext cx="6200950" cy="777842"/>
          </a:xfrm>
          <a:prstGeom prst="rect">
            <a:avLst/>
          </a:prstGeom>
        </p:spPr>
        <p:txBody>
          <a:bodyPr lIns="0" tIns="0" rIns="0" bIns="0" rtlCol="0" anchor="t">
            <a:spAutoFit/>
          </a:bodyPr>
          <a:lstStyle/>
          <a:p>
            <a:pPr>
              <a:lnSpc>
                <a:spcPts val="3173"/>
              </a:lnSpc>
            </a:pPr>
            <a:r>
              <a:rPr lang="en-US" sz="2266" dirty="0">
                <a:solidFill>
                  <a:srgbClr val="002D72"/>
                </a:solidFill>
                <a:latin typeface="Proxima Nova"/>
              </a:rPr>
              <a:t>“Graphical excellence requires telling the truth about the data…”</a:t>
            </a:r>
          </a:p>
        </p:txBody>
      </p:sp>
      <p:sp>
        <p:nvSpPr>
          <p:cNvPr id="33" name="Slide Number Placeholder 32">
            <a:extLst>
              <a:ext uri="{FF2B5EF4-FFF2-40B4-BE49-F238E27FC236}">
                <a16:creationId xmlns:a16="http://schemas.microsoft.com/office/drawing/2014/main" id="{B10B0CB1-9B2B-1F2E-0A2C-160A1457E758}"/>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7</a:t>
            </a:fld>
            <a:endParaRPr lang="en-US" dirty="0">
              <a:solidFill>
                <a:srgbClr val="EFF4F8"/>
              </a:solidFill>
              <a:latin typeface="Proxima Nova"/>
            </a:endParaRPr>
          </a:p>
        </p:txBody>
      </p:sp>
      <p:pic>
        <p:nvPicPr>
          <p:cNvPr id="7" name="Picture 6" descr="Edward Tufte">
            <a:extLst>
              <a:ext uri="{FF2B5EF4-FFF2-40B4-BE49-F238E27FC236}">
                <a16:creationId xmlns:a16="http://schemas.microsoft.com/office/drawing/2014/main" id="{CD84FEA7-3AAF-A06E-A2DF-594C616B494A}"/>
              </a:ext>
            </a:extLst>
          </p:cNvPr>
          <p:cNvPicPr>
            <a:picLocks noChangeAspect="1"/>
          </p:cNvPicPr>
          <p:nvPr/>
        </p:nvPicPr>
        <p:blipFill>
          <a:blip r:embed="rId2"/>
          <a:stretch>
            <a:fillRect/>
          </a:stretch>
        </p:blipFill>
        <p:spPr>
          <a:xfrm>
            <a:off x="1225929" y="2472186"/>
            <a:ext cx="3048000" cy="2133600"/>
          </a:xfrm>
          <a:prstGeom prst="roundRect">
            <a:avLst/>
          </a:prstGeom>
        </p:spPr>
      </p:pic>
    </p:spTree>
    <p:extLst>
      <p:ext uri="{BB962C8B-B14F-4D97-AF65-F5344CB8AC3E}">
        <p14:creationId xmlns:p14="http://schemas.microsoft.com/office/powerpoint/2010/main" val="2784503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0E7-7F09-79E2-567D-F7D91730E24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95FE8FA-D66A-BCED-0D59-E52197CD468D}"/>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EA887219-510F-4991-D44E-284A24936D7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2B9F4E32-73BF-882F-57D6-943D51CEA9B9}"/>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4483405-0830-C723-A2D8-90CC82BAE06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BFA6209A-847F-55C3-ED48-B1995FC360D6}"/>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359AD3DF-0255-6A07-A609-075F0DC6F081}"/>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It is often useful to facet a map by small multiples. Here we can attempt to facet out this map by race/ethnicity.</a:t>
            </a:r>
          </a:p>
        </p:txBody>
      </p:sp>
    </p:spTree>
    <p:extLst>
      <p:ext uri="{BB962C8B-B14F-4D97-AF65-F5344CB8AC3E}">
        <p14:creationId xmlns:p14="http://schemas.microsoft.com/office/powerpoint/2010/main" val="1511000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13B7D3-2982-9A97-8B75-DC80184D3C3D}"/>
              </a:ext>
            </a:extLst>
          </p:cNvPr>
          <p:cNvSpPr>
            <a:spLocks noGrp="1"/>
          </p:cNvSpPr>
          <p:nvPr>
            <p:ph type="sldNum" sz="quarter" idx="12"/>
          </p:nvPr>
        </p:nvSpPr>
        <p:spPr/>
        <p:txBody>
          <a:bodyPr/>
          <a:lstStyle/>
          <a:p>
            <a:fld id="{9562B2B5-E7D2-834C-A23F-9368FCAFC8F3}" type="slidenum">
              <a:rPr lang="en-US" smtClean="0"/>
              <a:t>71</a:t>
            </a:fld>
            <a:endParaRPr lang="en-US"/>
          </a:p>
        </p:txBody>
      </p:sp>
      <p:pic>
        <p:nvPicPr>
          <p:cNvPr id="12" name="Picture 11" descr="A map of the united states&#10;&#10;Description automatically generated">
            <a:extLst>
              <a:ext uri="{FF2B5EF4-FFF2-40B4-BE49-F238E27FC236}">
                <a16:creationId xmlns:a16="http://schemas.microsoft.com/office/drawing/2014/main" id="{DEFCF3BF-C7ED-0A64-15EA-020662977B5A}"/>
              </a:ext>
            </a:extLst>
          </p:cNvPr>
          <p:cNvPicPr>
            <a:picLocks noChangeAspect="1"/>
          </p:cNvPicPr>
          <p:nvPr/>
        </p:nvPicPr>
        <p:blipFill>
          <a:blip r:embed="rId2"/>
          <a:stretch>
            <a:fillRect/>
          </a:stretch>
        </p:blipFill>
        <p:spPr>
          <a:xfrm>
            <a:off x="609599" y="863599"/>
            <a:ext cx="10806113" cy="5052857"/>
          </a:xfrm>
          <a:prstGeom prst="rect">
            <a:avLst/>
          </a:prstGeom>
        </p:spPr>
      </p:pic>
      <p:sp>
        <p:nvSpPr>
          <p:cNvPr id="14" name="TextBox 13">
            <a:extLst>
              <a:ext uri="{FF2B5EF4-FFF2-40B4-BE49-F238E27FC236}">
                <a16:creationId xmlns:a16="http://schemas.microsoft.com/office/drawing/2014/main" id="{A6E1684E-4EDC-199C-B461-4CC741961C3D}"/>
              </a:ext>
            </a:extLst>
          </p:cNvPr>
          <p:cNvSpPr txBox="1"/>
          <p:nvPr/>
        </p:nvSpPr>
        <p:spPr>
          <a:xfrm>
            <a:off x="646458" y="6258707"/>
            <a:ext cx="2182008" cy="369332"/>
          </a:xfrm>
          <a:prstGeom prst="rect">
            <a:avLst/>
          </a:prstGeom>
          <a:noFill/>
        </p:spPr>
        <p:txBody>
          <a:bodyPr wrap="non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329613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D369C-ACAA-786A-9364-D91786CD597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A5B62C-064B-7D27-F1F6-B1745957E742}"/>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Not so useful!</a:t>
            </a:r>
          </a:p>
        </p:txBody>
      </p:sp>
      <p:sp>
        <p:nvSpPr>
          <p:cNvPr id="4" name="AutoShape 4">
            <a:extLst>
              <a:ext uri="{FF2B5EF4-FFF2-40B4-BE49-F238E27FC236}">
                <a16:creationId xmlns:a16="http://schemas.microsoft.com/office/drawing/2014/main" id="{B78333FC-8C07-4B9F-B270-D86DD63E97A6}"/>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CDE14256-AEC4-2337-AA3C-DB649B1989D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BD526BAE-8D79-9D05-3CA3-A20411E9575A}"/>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72</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7D021636-EAD6-370C-A4D2-76A9A032AE0D}"/>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8CDA8647-3FAE-9509-388D-CB2EB2EE0A93}"/>
              </a:ext>
            </a:extLst>
          </p:cNvPr>
          <p:cNvSpPr txBox="1"/>
          <p:nvPr/>
        </p:nvSpPr>
        <p:spPr>
          <a:xfrm>
            <a:off x="879504" y="1892566"/>
            <a:ext cx="10474296" cy="615553"/>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I think the result is not so useful. It more just alerts us to our small Ns of certain racial/ethnic groups by state.</a:t>
            </a:r>
          </a:p>
        </p:txBody>
      </p:sp>
    </p:spTree>
    <p:extLst>
      <p:ext uri="{BB962C8B-B14F-4D97-AF65-F5344CB8AC3E}">
        <p14:creationId xmlns:p14="http://schemas.microsoft.com/office/powerpoint/2010/main" val="1858368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E81FA-6106-3A97-9211-8991E6A3432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8767B3-7B8D-FDBC-E89D-D869E70EDE7D}"/>
              </a:ext>
            </a:extLst>
          </p:cNvPr>
          <p:cNvSpPr>
            <a:spLocks noGrp="1"/>
          </p:cNvSpPr>
          <p:nvPr>
            <p:ph type="sldNum" sz="quarter" idx="12"/>
          </p:nvPr>
        </p:nvSpPr>
        <p:spPr/>
        <p:txBody>
          <a:bodyPr/>
          <a:lstStyle/>
          <a:p>
            <a:fld id="{9562B2B5-E7D2-834C-A23F-9368FCAFC8F3}" type="slidenum">
              <a:rPr lang="en-US" smtClean="0"/>
              <a:t>73</a:t>
            </a:fld>
            <a:endParaRPr lang="en-US"/>
          </a:p>
        </p:txBody>
      </p:sp>
      <p:pic>
        <p:nvPicPr>
          <p:cNvPr id="13" name="Picture 12" descr="A graph of different sizes and shapes&#10;&#10;Description automatically generated with medium confidence">
            <a:extLst>
              <a:ext uri="{FF2B5EF4-FFF2-40B4-BE49-F238E27FC236}">
                <a16:creationId xmlns:a16="http://schemas.microsoft.com/office/drawing/2014/main" id="{0DFD8FAB-5F56-A293-134E-69402E258817}"/>
              </a:ext>
            </a:extLst>
          </p:cNvPr>
          <p:cNvPicPr>
            <a:picLocks noChangeAspect="1"/>
          </p:cNvPicPr>
          <p:nvPr/>
        </p:nvPicPr>
        <p:blipFill>
          <a:blip r:embed="rId3"/>
          <a:stretch>
            <a:fillRect/>
          </a:stretch>
        </p:blipFill>
        <p:spPr>
          <a:xfrm>
            <a:off x="1252537" y="260350"/>
            <a:ext cx="9505950" cy="6337300"/>
          </a:xfrm>
          <a:prstGeom prst="rect">
            <a:avLst/>
          </a:prstGeom>
        </p:spPr>
      </p:pic>
      <p:sp>
        <p:nvSpPr>
          <p:cNvPr id="15" name="TextBox 14">
            <a:extLst>
              <a:ext uri="{FF2B5EF4-FFF2-40B4-BE49-F238E27FC236}">
                <a16:creationId xmlns:a16="http://schemas.microsoft.com/office/drawing/2014/main" id="{D9DC767C-2A64-8B63-82D0-C75ECFF8240D}"/>
              </a:ext>
            </a:extLst>
          </p:cNvPr>
          <p:cNvSpPr txBox="1"/>
          <p:nvPr/>
        </p:nvSpPr>
        <p:spPr>
          <a:xfrm>
            <a:off x="35326" y="6215746"/>
            <a:ext cx="1217211" cy="646331"/>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Tree>
    <p:extLst>
      <p:ext uri="{BB962C8B-B14F-4D97-AF65-F5344CB8AC3E}">
        <p14:creationId xmlns:p14="http://schemas.microsoft.com/office/powerpoint/2010/main" val="1287327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18C6C-A2EA-5020-9051-27E97DD7BC5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B0C1338-C9BA-1CE1-5FCD-E2B438E2BFF4}"/>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Facet by small multiples</a:t>
            </a:r>
          </a:p>
        </p:txBody>
      </p:sp>
      <p:sp>
        <p:nvSpPr>
          <p:cNvPr id="4" name="AutoShape 4">
            <a:extLst>
              <a:ext uri="{FF2B5EF4-FFF2-40B4-BE49-F238E27FC236}">
                <a16:creationId xmlns:a16="http://schemas.microsoft.com/office/drawing/2014/main" id="{DCB038DE-7C77-8D7D-A102-BC240FFD083D}"/>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DB657C2B-1C49-E334-0A32-DC57D4652B4B}"/>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1A9D8F04-5061-18F4-01C1-0E6161951B92}"/>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74</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6FECB03-240E-3888-C158-9C2432639BB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0C254C1-9117-6BDA-545C-3C5E168BF4FE}"/>
              </a:ext>
            </a:extLst>
          </p:cNvPr>
          <p:cNvSpPr txBox="1"/>
          <p:nvPr/>
        </p:nvSpPr>
        <p:spPr>
          <a:xfrm>
            <a:off x="879504" y="1892566"/>
            <a:ext cx="10474296" cy="107721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Often maps are not what we really want. Here, we will see that a forest plot contains way more information; the map was a bad idea!</a:t>
            </a:r>
          </a:p>
          <a:p>
            <a:pPr marL="351032" lvl="1" indent="-175516">
              <a:lnSpc>
                <a:spcPts val="2439"/>
              </a:lnSpc>
              <a:spcBef>
                <a:spcPts val="1200"/>
              </a:spcBef>
              <a:buFont typeface="Arial"/>
              <a:buChar char="•"/>
            </a:pPr>
            <a:r>
              <a:rPr lang="en-US" sz="2400" dirty="0">
                <a:solidFill>
                  <a:srgbClr val="002D72"/>
                </a:solidFill>
                <a:latin typeface="Proxima Nova"/>
              </a:rPr>
              <a:t>It is important to experiment.</a:t>
            </a:r>
          </a:p>
        </p:txBody>
      </p:sp>
    </p:spTree>
    <p:extLst>
      <p:ext uri="{BB962C8B-B14F-4D97-AF65-F5344CB8AC3E}">
        <p14:creationId xmlns:p14="http://schemas.microsoft.com/office/powerpoint/2010/main" val="4256049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555D-4FA6-FA16-28AF-EB0729CD6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522627C-3C36-F705-1B93-96F952CED0DC}"/>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Visualize Models</a:t>
            </a:r>
          </a:p>
        </p:txBody>
      </p:sp>
      <p:sp>
        <p:nvSpPr>
          <p:cNvPr id="4" name="AutoShape 4">
            <a:extLst>
              <a:ext uri="{FF2B5EF4-FFF2-40B4-BE49-F238E27FC236}">
                <a16:creationId xmlns:a16="http://schemas.microsoft.com/office/drawing/2014/main" id="{F4806CC4-AE4F-BA7E-E454-FE2EA8558A50}"/>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154282B-294C-E384-BD00-9ABC09F3A21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4565BA4E-6EE8-B014-BB64-2AF71FDE46AC}"/>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75</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640D9F59-4C19-A290-136E-DA953F9BE7E2}"/>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630DAE9D-73FE-8D19-072F-45F224A164AA}"/>
              </a:ext>
            </a:extLst>
          </p:cNvPr>
          <p:cNvSpPr txBox="1"/>
          <p:nvPr/>
        </p:nvSpPr>
        <p:spPr>
          <a:xfrm>
            <a:off x="879504" y="1892566"/>
            <a:ext cx="10474296" cy="2154436"/>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Data visualization is not only useful for “seeing your data,” but for understanding and interpreting your models</a:t>
            </a:r>
          </a:p>
          <a:p>
            <a:pPr marL="351032" lvl="1" indent="-175516">
              <a:lnSpc>
                <a:spcPts val="2439"/>
              </a:lnSpc>
              <a:spcBef>
                <a:spcPts val="1200"/>
              </a:spcBef>
              <a:buFont typeface="Arial"/>
              <a:buChar char="•"/>
            </a:pPr>
            <a:r>
              <a:rPr lang="en-US" sz="2400" dirty="0">
                <a:solidFill>
                  <a:srgbClr val="002D72"/>
                </a:solidFill>
                <a:latin typeface="Proxima Nova"/>
              </a:rPr>
              <a:t>This is especially true when dealing with interaction effects or polynomial terms</a:t>
            </a:r>
          </a:p>
          <a:p>
            <a:pPr marL="351032" lvl="1" indent="-175516">
              <a:lnSpc>
                <a:spcPts val="2439"/>
              </a:lnSpc>
              <a:spcBef>
                <a:spcPts val="1200"/>
              </a:spcBef>
              <a:buFont typeface="Arial"/>
              <a:buChar char="•"/>
            </a:pPr>
            <a:r>
              <a:rPr lang="en-US" sz="2400" dirty="0">
                <a:solidFill>
                  <a:srgbClr val="002D72"/>
                </a:solidFill>
                <a:latin typeface="Proxima Nova"/>
              </a:rPr>
              <a:t>Forest plots are a particularly useful visualization approach to model results.</a:t>
            </a:r>
          </a:p>
        </p:txBody>
      </p:sp>
    </p:spTree>
    <p:extLst>
      <p:ext uri="{BB962C8B-B14F-4D97-AF65-F5344CB8AC3E}">
        <p14:creationId xmlns:p14="http://schemas.microsoft.com/office/powerpoint/2010/main" val="235491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844223-5972-40D2-AB21-54D966F23E48}"/>
              </a:ext>
            </a:extLst>
          </p:cNvPr>
          <p:cNvSpPr>
            <a:spLocks noGrp="1"/>
          </p:cNvSpPr>
          <p:nvPr>
            <p:ph type="sldNum" sz="quarter" idx="12"/>
          </p:nvPr>
        </p:nvSpPr>
        <p:spPr/>
        <p:txBody>
          <a:bodyPr/>
          <a:lstStyle/>
          <a:p>
            <a:fld id="{9562B2B5-E7D2-834C-A23F-9368FCAFC8F3}" type="slidenum">
              <a:rPr lang="en-US" smtClean="0"/>
              <a:t>76</a:t>
            </a:fld>
            <a:endParaRPr lang="en-US"/>
          </a:p>
        </p:txBody>
      </p:sp>
      <p:sp>
        <p:nvSpPr>
          <p:cNvPr id="4" name="TextBox 3">
            <a:extLst>
              <a:ext uri="{FF2B5EF4-FFF2-40B4-BE49-F238E27FC236}">
                <a16:creationId xmlns:a16="http://schemas.microsoft.com/office/drawing/2014/main" id="{479B6A8F-EC9D-FA01-11B5-351AFC8B44F9}"/>
              </a:ext>
            </a:extLst>
          </p:cNvPr>
          <p:cNvSpPr txBox="1"/>
          <p:nvPr/>
        </p:nvSpPr>
        <p:spPr>
          <a:xfrm>
            <a:off x="4669035" y="1147910"/>
            <a:ext cx="7296745" cy="4339650"/>
          </a:xfrm>
          <a:prstGeom prst="rect">
            <a:avLst/>
          </a:prstGeom>
          <a:noFill/>
        </p:spPr>
        <p:txBody>
          <a:bodyPr wrap="square">
            <a:spAutoFit/>
          </a:bodyPr>
          <a:lstStyle/>
          <a:p>
            <a:r>
              <a:rPr lang="en-US" sz="1200" dirty="0">
                <a:latin typeface="Fira Code" panose="020B0809050000020004" pitchFamily="34" charset="0"/>
                <a:ea typeface="Fira Code" panose="020B0809050000020004" pitchFamily="34" charset="0"/>
                <a:cs typeface="Fira Code" panose="020B0809050000020004" pitchFamily="34" charset="0"/>
              </a:rPr>
              <a:t>Random effects:</a:t>
            </a:r>
          </a:p>
          <a:p>
            <a:r>
              <a:rPr lang="en-US" sz="1200" dirty="0">
                <a:latin typeface="Fira Code" panose="020B0809050000020004" pitchFamily="34" charset="0"/>
                <a:ea typeface="Fira Code" panose="020B0809050000020004" pitchFamily="34" charset="0"/>
                <a:cs typeface="Fira Code" panose="020B0809050000020004" pitchFamily="34" charset="0"/>
              </a:rPr>
              <a:t> Groups      Name        Variance </a:t>
            </a:r>
            <a:r>
              <a:rPr lang="en-US" sz="1200" dirty="0" err="1">
                <a:latin typeface="Fira Code" panose="020B0809050000020004" pitchFamily="34" charset="0"/>
                <a:ea typeface="Fira Code" panose="020B0809050000020004" pitchFamily="34" charset="0"/>
                <a:cs typeface="Fira Code" panose="020B0809050000020004" pitchFamily="34" charset="0"/>
              </a:rPr>
              <a:t>Std.Dev</a:t>
            </a:r>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a:latin typeface="Fira Code" panose="020B0809050000020004" pitchFamily="34" charset="0"/>
                <a:ea typeface="Fira Code" panose="020B0809050000020004" pitchFamily="34" charset="0"/>
                <a:cs typeface="Fira Code" panose="020B0809050000020004" pitchFamily="34" charset="0"/>
              </a:rPr>
              <a:t>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(Intercept) 0.1677   0.4095  </a:t>
            </a:r>
          </a:p>
          <a:p>
            <a:r>
              <a:rPr lang="en-US" sz="1200" dirty="0">
                <a:latin typeface="Fira Code" panose="020B0809050000020004" pitchFamily="34" charset="0"/>
                <a:ea typeface="Fira Code" panose="020B0809050000020004" pitchFamily="34" charset="0"/>
                <a:cs typeface="Fira Code" panose="020B0809050000020004" pitchFamily="34" charset="0"/>
              </a:rPr>
              <a:t>Number of </a:t>
            </a:r>
            <a:r>
              <a:rPr lang="en-US" sz="1200" dirty="0" err="1">
                <a:latin typeface="Fira Code" panose="020B0809050000020004" pitchFamily="34" charset="0"/>
                <a:ea typeface="Fira Code" panose="020B0809050000020004" pitchFamily="34" charset="0"/>
                <a:cs typeface="Fira Code" panose="020B0809050000020004" pitchFamily="34" charset="0"/>
              </a:rPr>
              <a:t>obs</a:t>
            </a:r>
            <a:r>
              <a:rPr lang="en-US" sz="1200" dirty="0">
                <a:latin typeface="Fira Code" panose="020B0809050000020004" pitchFamily="34" charset="0"/>
                <a:ea typeface="Fira Code" panose="020B0809050000020004" pitchFamily="34" charset="0"/>
                <a:cs typeface="Fira Code" panose="020B0809050000020004" pitchFamily="34" charset="0"/>
              </a:rPr>
              <a:t>: 50000, groups:  </a:t>
            </a:r>
            <a:r>
              <a:rPr lang="en-US" sz="1200" dirty="0" err="1">
                <a:latin typeface="Fira Code" panose="020B0809050000020004" pitchFamily="34" charset="0"/>
                <a:ea typeface="Fira Code" panose="020B0809050000020004" pitchFamily="34" charset="0"/>
                <a:cs typeface="Fira Code" panose="020B0809050000020004" pitchFamily="34" charset="0"/>
              </a:rPr>
              <a:t>provider_id</a:t>
            </a:r>
            <a:r>
              <a:rPr lang="en-US" sz="1200" dirty="0">
                <a:latin typeface="Fira Code" panose="020B0809050000020004" pitchFamily="34" charset="0"/>
                <a:ea typeface="Fira Code" panose="020B0809050000020004" pitchFamily="34" charset="0"/>
                <a:cs typeface="Fira Code" panose="020B0809050000020004" pitchFamily="34" charset="0"/>
              </a:rPr>
              <a:t>, 499</a:t>
            </a:r>
          </a:p>
          <a:p>
            <a:endParaRPr lang="en-US" sz="1200" dirty="0">
              <a:latin typeface="Fira Code" panose="020B0809050000020004" pitchFamily="34" charset="0"/>
              <a:ea typeface="Fira Code" panose="020B0809050000020004" pitchFamily="34" charset="0"/>
              <a:cs typeface="Fira Code" panose="020B0809050000020004" pitchFamily="34" charset="0"/>
            </a:endParaRPr>
          </a:p>
          <a:p>
            <a:r>
              <a:rPr lang="en-US" sz="1200" dirty="0">
                <a:latin typeface="Fira Code" panose="020B0809050000020004" pitchFamily="34" charset="0"/>
                <a:ea typeface="Fira Code" panose="020B0809050000020004" pitchFamily="34" charset="0"/>
                <a:cs typeface="Fira Code" panose="020B0809050000020004" pitchFamily="34" charset="0"/>
              </a:rPr>
              <a:t>Fixed effects:</a:t>
            </a:r>
          </a:p>
          <a:p>
            <a:r>
              <a:rPr lang="en-US" sz="1200" dirty="0">
                <a:latin typeface="Fira Code" panose="020B0809050000020004" pitchFamily="34" charset="0"/>
                <a:ea typeface="Fira Code" panose="020B0809050000020004" pitchFamily="34" charset="0"/>
                <a:cs typeface="Fira Code" panose="020B0809050000020004" pitchFamily="34" charset="0"/>
              </a:rPr>
              <a:t>                           Estimate Std. Error z value </a:t>
            </a:r>
            <a:r>
              <a:rPr lang="en-US" sz="1200" dirty="0" err="1">
                <a:latin typeface="Fira Code" panose="020B0809050000020004" pitchFamily="34" charset="0"/>
                <a:ea typeface="Fira Code" panose="020B0809050000020004" pitchFamily="34" charset="0"/>
                <a:cs typeface="Fira Code" panose="020B0809050000020004" pitchFamily="34" charset="0"/>
              </a:rPr>
              <a:t>Pr</a:t>
            </a:r>
            <a:r>
              <a:rPr lang="en-US" sz="1200" dirty="0">
                <a:latin typeface="Fira Code" panose="020B0809050000020004" pitchFamily="34" charset="0"/>
                <a:ea typeface="Fira Code" panose="020B0809050000020004" pitchFamily="34" charset="0"/>
                <a:cs typeface="Fira Code" panose="020B0809050000020004" pitchFamily="34" charset="0"/>
              </a:rPr>
              <a:t>(&gt;|z|)    </a:t>
            </a:r>
          </a:p>
          <a:p>
            <a:r>
              <a:rPr lang="en-US" sz="1200" dirty="0">
                <a:latin typeface="Fira Code" panose="020B0809050000020004" pitchFamily="34" charset="0"/>
                <a:ea typeface="Fira Code" panose="020B0809050000020004" pitchFamily="34" charset="0"/>
                <a:cs typeface="Fira Code" panose="020B0809050000020004" pitchFamily="34" charset="0"/>
              </a:rPr>
              <a:t>(Intercept)               -1.016372   0.030890 -32.903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race_ethnicityaian</a:t>
            </a:r>
            <a:r>
              <a:rPr lang="en-US" sz="1200" dirty="0">
                <a:latin typeface="Fira Code" panose="020B0809050000020004" pitchFamily="34" charset="0"/>
                <a:ea typeface="Fira Code" panose="020B0809050000020004" pitchFamily="34" charset="0"/>
                <a:cs typeface="Fira Code" panose="020B0809050000020004" pitchFamily="34" charset="0"/>
              </a:rPr>
              <a:t>        -0.009148   0.125422  -0.073  0.94185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race_ethnicityasian</a:t>
            </a:r>
            <a:r>
              <a:rPr lang="en-US" sz="1200" dirty="0">
                <a:latin typeface="Fira Code" panose="020B0809050000020004" pitchFamily="34" charset="0"/>
                <a:ea typeface="Fira Code" panose="020B0809050000020004" pitchFamily="34" charset="0"/>
                <a:cs typeface="Fira Code" panose="020B0809050000020004" pitchFamily="34" charset="0"/>
              </a:rPr>
              <a:t>        0.026430   0.044136   0.599  0.54928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race_ethnicityblack</a:t>
            </a:r>
            <a:r>
              <a:rPr lang="en-US" sz="1200" dirty="0">
                <a:latin typeface="Fira Code" panose="020B0809050000020004" pitchFamily="34" charset="0"/>
                <a:ea typeface="Fira Code" panose="020B0809050000020004" pitchFamily="34" charset="0"/>
                <a:cs typeface="Fira Code" panose="020B0809050000020004" pitchFamily="34" charset="0"/>
              </a:rPr>
              <a:t>       -0.285240   0.034707  -8.219  &lt; 2e-16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race_ethnicityhispanic</a:t>
            </a:r>
            <a:r>
              <a:rPr lang="en-US" sz="1200" dirty="0">
                <a:latin typeface="Fira Code" panose="020B0809050000020004" pitchFamily="34" charset="0"/>
                <a:ea typeface="Fira Code" panose="020B0809050000020004" pitchFamily="34" charset="0"/>
                <a:cs typeface="Fira Code" panose="020B0809050000020004" pitchFamily="34" charset="0"/>
              </a:rPr>
              <a:t>    -0.124486   0.029235  -4.258 2.06e-05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race_ethnicitynhpi</a:t>
            </a:r>
            <a:r>
              <a:rPr lang="en-US" sz="1200" dirty="0">
                <a:latin typeface="Fira Code" panose="020B0809050000020004" pitchFamily="34" charset="0"/>
                <a:ea typeface="Fira Code" panose="020B0809050000020004" pitchFamily="34" charset="0"/>
                <a:cs typeface="Fira Code" panose="020B0809050000020004" pitchFamily="34" charset="0"/>
              </a:rPr>
              <a:t>        -0.300750   0.221161  -1.360  0.17387    </a:t>
            </a:r>
          </a:p>
          <a:p>
            <a:r>
              <a:rPr lang="en-US" sz="1200" dirty="0" err="1">
                <a:latin typeface="Fira Code" panose="020B0809050000020004" pitchFamily="34" charset="0"/>
                <a:ea typeface="Fira Code" panose="020B0809050000020004" pitchFamily="34" charset="0"/>
                <a:cs typeface="Fira Code" panose="020B0809050000020004" pitchFamily="34" charset="0"/>
              </a:rPr>
              <a:t>race_ethnicityother</a:t>
            </a:r>
            <a:r>
              <a:rPr lang="en-US" sz="1200" dirty="0">
                <a:latin typeface="Fira Code" panose="020B0809050000020004" pitchFamily="34" charset="0"/>
                <a:ea typeface="Fira Code" panose="020B0809050000020004" pitchFamily="34" charset="0"/>
                <a:cs typeface="Fira Code" panose="020B0809050000020004" pitchFamily="34" charset="0"/>
              </a:rPr>
              <a:t>       -0.032056   0.140822  -0.228  0.81993    </a:t>
            </a:r>
          </a:p>
          <a:p>
            <a:r>
              <a:rPr lang="en-US" sz="1200" dirty="0">
                <a:latin typeface="Fira Code" panose="020B0809050000020004" pitchFamily="34" charset="0"/>
                <a:ea typeface="Fira Code" panose="020B0809050000020004" pitchFamily="34" charset="0"/>
                <a:cs typeface="Fira Code" panose="020B0809050000020004" pitchFamily="34" charset="0"/>
              </a:rPr>
              <a:t>log(</a:t>
            </a:r>
            <a:r>
              <a:rPr lang="en-US" sz="1200" dirty="0" err="1">
                <a:latin typeface="Fira Code" panose="020B0809050000020004" pitchFamily="34" charset="0"/>
                <a:ea typeface="Fira Code" panose="020B0809050000020004" pitchFamily="34" charset="0"/>
                <a:cs typeface="Fira Code" panose="020B0809050000020004" pitchFamily="34" charset="0"/>
              </a:rPr>
              <a:t>distance_to_provider</a:t>
            </a:r>
            <a:r>
              <a:rPr lang="en-US" sz="1200" dirty="0">
                <a:latin typeface="Fira Code" panose="020B0809050000020004" pitchFamily="34" charset="0"/>
                <a:ea typeface="Fira Code" panose="020B0809050000020004" pitchFamily="34" charset="0"/>
                <a:cs typeface="Fira Code" panose="020B0809050000020004" pitchFamily="34" charset="0"/>
              </a:rPr>
              <a:t>) -0.016890   0.007937  -2.128  0.03333 *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insuranceprivate</a:t>
            </a:r>
            <a:r>
              <a:rPr lang="en-US" sz="1200" dirty="0">
                <a:latin typeface="Fira Code" panose="020B0809050000020004" pitchFamily="34" charset="0"/>
                <a:ea typeface="Fira Code" panose="020B0809050000020004" pitchFamily="34" charset="0"/>
                <a:cs typeface="Fira Code" panose="020B0809050000020004" pitchFamily="34" charset="0"/>
              </a:rPr>
              <a:t>           0.172615   0.024089   7.166 7.73e-13 ***</a:t>
            </a:r>
          </a:p>
          <a:p>
            <a:r>
              <a:rPr lang="en-US" sz="1200" dirty="0" err="1">
                <a:latin typeface="Fira Code" panose="020B0809050000020004" pitchFamily="34" charset="0"/>
                <a:ea typeface="Fira Code" panose="020B0809050000020004" pitchFamily="34" charset="0"/>
                <a:cs typeface="Fira Code" panose="020B0809050000020004" pitchFamily="34" charset="0"/>
              </a:rPr>
              <a:t>insurancestate_provided</a:t>
            </a:r>
            <a:r>
              <a:rPr lang="en-US" sz="1200" dirty="0">
                <a:latin typeface="Fira Code" panose="020B0809050000020004" pitchFamily="34" charset="0"/>
                <a:ea typeface="Fira Code" panose="020B0809050000020004" pitchFamily="34" charset="0"/>
                <a:cs typeface="Fira Code" panose="020B0809050000020004" pitchFamily="34" charset="0"/>
              </a:rPr>
              <a:t>    0.028901   0.027650   1.045  0.29590    </a:t>
            </a:r>
          </a:p>
          <a:p>
            <a:r>
              <a:rPr lang="en-US" sz="1200" dirty="0" err="1">
                <a:latin typeface="Fira Code" panose="020B0809050000020004" pitchFamily="34" charset="0"/>
                <a:ea typeface="Fira Code" panose="020B0809050000020004" pitchFamily="34" charset="0"/>
                <a:cs typeface="Fira Code" panose="020B0809050000020004" pitchFamily="34" charset="0"/>
              </a:rPr>
              <a:t>multiple_gestation</a:t>
            </a:r>
            <a:r>
              <a:rPr lang="en-US" sz="1200" dirty="0">
                <a:latin typeface="Fira Code" panose="020B0809050000020004" pitchFamily="34" charset="0"/>
                <a:ea typeface="Fira Code" panose="020B0809050000020004" pitchFamily="34" charset="0"/>
                <a:cs typeface="Fira Code" panose="020B0809050000020004" pitchFamily="34" charset="0"/>
              </a:rPr>
              <a:t>         0.028812   0.061341   0.470  0.63856    </a:t>
            </a:r>
          </a:p>
          <a:p>
            <a:r>
              <a:rPr lang="en-US" sz="1200" dirty="0" err="1">
                <a:latin typeface="Fira Code" panose="020B0809050000020004" pitchFamily="34" charset="0"/>
                <a:ea typeface="Fira Code" panose="020B0809050000020004" pitchFamily="34" charset="0"/>
                <a:cs typeface="Fira Code" panose="020B0809050000020004" pitchFamily="34" charset="0"/>
              </a:rPr>
              <a:t>placenta_previa</a:t>
            </a:r>
            <a:r>
              <a:rPr lang="en-US" sz="1200" dirty="0">
                <a:latin typeface="Fira Code" panose="020B0809050000020004" pitchFamily="34" charset="0"/>
                <a:ea typeface="Fira Code" panose="020B0809050000020004" pitchFamily="34" charset="0"/>
                <a:cs typeface="Fira Code" panose="020B0809050000020004" pitchFamily="34" charset="0"/>
              </a:rPr>
              <a:t>            0.071626   0.103982   0.689  0.49093    </a:t>
            </a:r>
          </a:p>
          <a:p>
            <a:r>
              <a:rPr lang="en-US" sz="1200" dirty="0" err="1">
                <a:latin typeface="Fira Code" panose="020B0809050000020004" pitchFamily="34" charset="0"/>
                <a:ea typeface="Fira Code" panose="020B0809050000020004" pitchFamily="34" charset="0"/>
                <a:cs typeface="Fira Code" panose="020B0809050000020004" pitchFamily="34" charset="0"/>
              </a:rPr>
              <a:t>gest_hypertension</a:t>
            </a:r>
            <a:r>
              <a:rPr lang="en-US" sz="1200" dirty="0">
                <a:latin typeface="Fira Code" panose="020B0809050000020004" pitchFamily="34" charset="0"/>
                <a:ea typeface="Fira Code" panose="020B0809050000020004" pitchFamily="34" charset="0"/>
                <a:cs typeface="Fira Code" panose="020B0809050000020004" pitchFamily="34" charset="0"/>
              </a:rPr>
              <a:t>          0.087957   0.046550   1.890  0.05882 .  </a:t>
            </a:r>
          </a:p>
          <a:p>
            <a:r>
              <a:rPr lang="en-US" sz="1200" dirty="0">
                <a:latin typeface="Fira Code" panose="020B0809050000020004" pitchFamily="34" charset="0"/>
                <a:ea typeface="Fira Code" panose="020B0809050000020004" pitchFamily="34" charset="0"/>
                <a:cs typeface="Fira Code" panose="020B0809050000020004" pitchFamily="34" charset="0"/>
              </a:rPr>
              <a:t>preeclampsia               0.221400   0.070846   3.125  0.00178 ** </a:t>
            </a:r>
          </a:p>
          <a:p>
            <a:r>
              <a:rPr lang="en-US" sz="1200" dirty="0">
                <a:latin typeface="Fira Code" panose="020B0809050000020004" pitchFamily="34" charset="0"/>
                <a:ea typeface="Fira Code" panose="020B0809050000020004" pitchFamily="34" charset="0"/>
                <a:cs typeface="Fira Code" panose="020B0809050000020004" pitchFamily="34" charset="0"/>
              </a:rPr>
              <a:t>---</a:t>
            </a:r>
          </a:p>
          <a:p>
            <a:r>
              <a:rPr lang="en-US" sz="1200" dirty="0" err="1">
                <a:latin typeface="Fira Code" panose="020B0809050000020004" pitchFamily="34" charset="0"/>
                <a:ea typeface="Fira Code" panose="020B0809050000020004" pitchFamily="34" charset="0"/>
                <a:cs typeface="Fira Code" panose="020B0809050000020004" pitchFamily="34" charset="0"/>
              </a:rPr>
              <a:t>Signif</a:t>
            </a:r>
            <a:r>
              <a:rPr lang="en-US" sz="1200" dirty="0">
                <a:latin typeface="Fira Code" panose="020B0809050000020004" pitchFamily="34" charset="0"/>
                <a:ea typeface="Fira Code" panose="020B0809050000020004" pitchFamily="34" charset="0"/>
                <a:cs typeface="Fira Code" panose="020B0809050000020004" pitchFamily="34" charset="0"/>
              </a:rPr>
              <a:t>. codes:  0 ‘***’ 0.001 ‘**’ 0.01 ‘*’ 0.05 ‘.’ 0.1 ‘ ’ 1</a:t>
            </a:r>
          </a:p>
        </p:txBody>
      </p:sp>
      <p:sp>
        <p:nvSpPr>
          <p:cNvPr id="5" name="TextBox 4">
            <a:extLst>
              <a:ext uri="{FF2B5EF4-FFF2-40B4-BE49-F238E27FC236}">
                <a16:creationId xmlns:a16="http://schemas.microsoft.com/office/drawing/2014/main" id="{99C0B284-E54A-EEFB-BA8B-24C83A2C428A}"/>
              </a:ext>
            </a:extLst>
          </p:cNvPr>
          <p:cNvSpPr txBox="1"/>
          <p:nvPr/>
        </p:nvSpPr>
        <p:spPr>
          <a:xfrm>
            <a:off x="226220" y="310276"/>
            <a:ext cx="3893344" cy="1938992"/>
          </a:xfrm>
          <a:prstGeom prst="rect">
            <a:avLst/>
          </a:prstGeom>
          <a:noFill/>
        </p:spPr>
        <p:txBody>
          <a:bodyPr wrap="square" rtlCol="0">
            <a:spAutoFit/>
          </a:bodyPr>
          <a:lstStyle/>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model &lt;-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glmer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received_comprehensive_postnatal_care</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race_ethnicity</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log(</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distance_to_provider</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insurance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multiple_gestation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placenta_previa</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gest_hypertension</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preeclampsia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(1 | </a:t>
            </a:r>
            <a:r>
              <a:rPr lang="en-US" sz="1000" b="1" dirty="0" err="1">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provider_id</a:t>
            </a:r>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data = data, </a:t>
            </a:r>
          </a:p>
          <a:p>
            <a:r>
              <a:rPr lang="en-US" sz="1000"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  family = binomial(link = "logit"))</a:t>
            </a:r>
          </a:p>
        </p:txBody>
      </p:sp>
    </p:spTree>
    <p:extLst>
      <p:ext uri="{BB962C8B-B14F-4D97-AF65-F5344CB8AC3E}">
        <p14:creationId xmlns:p14="http://schemas.microsoft.com/office/powerpoint/2010/main" val="2260775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C75D2-F649-4F97-1255-8FAFE8196BD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AC577B5-8510-9AE1-4222-8FBD7C94AC61}"/>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Avg. Marginal Effects</a:t>
            </a:r>
          </a:p>
        </p:txBody>
      </p:sp>
      <p:sp>
        <p:nvSpPr>
          <p:cNvPr id="4" name="AutoShape 4">
            <a:extLst>
              <a:ext uri="{FF2B5EF4-FFF2-40B4-BE49-F238E27FC236}">
                <a16:creationId xmlns:a16="http://schemas.microsoft.com/office/drawing/2014/main" id="{A15142F4-A9AC-D64F-A01B-BA765BCC0D19}"/>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C32896B-A88E-0076-A09E-304F1267345E}"/>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978DCF1-F68C-A732-1A27-E1316462CED0}"/>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77</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03524F5A-9ADD-D33B-EEF2-D92AE62B9F6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9" name="Picture 8" descr="A graph with blue and red lines&#10;&#10;Description automatically generated">
            <a:extLst>
              <a:ext uri="{FF2B5EF4-FFF2-40B4-BE49-F238E27FC236}">
                <a16:creationId xmlns:a16="http://schemas.microsoft.com/office/drawing/2014/main" id="{CE5A5E61-7A3B-8637-D408-4463B10AD419}"/>
              </a:ext>
            </a:extLst>
          </p:cNvPr>
          <p:cNvPicPr>
            <a:picLocks noChangeAspect="1"/>
          </p:cNvPicPr>
          <p:nvPr/>
        </p:nvPicPr>
        <p:blipFill>
          <a:blip r:embed="rId3"/>
          <a:stretch>
            <a:fillRect/>
          </a:stretch>
        </p:blipFill>
        <p:spPr>
          <a:xfrm>
            <a:off x="1734083" y="1894549"/>
            <a:ext cx="7772400" cy="3634316"/>
          </a:xfrm>
          <a:prstGeom prst="rect">
            <a:avLst/>
          </a:prstGeom>
        </p:spPr>
      </p:pic>
      <p:sp>
        <p:nvSpPr>
          <p:cNvPr id="10" name="TextBox 9">
            <a:extLst>
              <a:ext uri="{FF2B5EF4-FFF2-40B4-BE49-F238E27FC236}">
                <a16:creationId xmlns:a16="http://schemas.microsoft.com/office/drawing/2014/main" id="{5DC66FCD-DB35-6CE7-A057-F423E70CD179}"/>
              </a:ext>
            </a:extLst>
          </p:cNvPr>
          <p:cNvSpPr txBox="1"/>
          <p:nvPr/>
        </p:nvSpPr>
        <p:spPr>
          <a:xfrm>
            <a:off x="245818" y="6273475"/>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8EBEA154-A4CF-E7A0-BE98-6DAB05CAA175}"/>
              </a:ext>
            </a:extLst>
          </p:cNvPr>
          <p:cNvSpPr txBox="1"/>
          <p:nvPr/>
        </p:nvSpPr>
        <p:spPr>
          <a:xfrm>
            <a:off x="5298077" y="6504307"/>
            <a:ext cx="4538165" cy="276999"/>
          </a:xfrm>
          <a:prstGeom prst="rect">
            <a:avLst/>
          </a:prstGeom>
          <a:noFill/>
        </p:spPr>
        <p:txBody>
          <a:bodyPr wrap="none" rtlCol="0">
            <a:spAutoFit/>
          </a:bodyPr>
          <a:lstStyle/>
          <a:p>
            <a:r>
              <a:rPr lang="en-US" sz="1200" b="1" dirty="0"/>
              <a:t>Background on marginal effects: </a:t>
            </a:r>
            <a:r>
              <a:rPr lang="en-US" sz="1200" dirty="0"/>
              <a:t>https://</a:t>
            </a:r>
            <a:r>
              <a:rPr lang="en-US" sz="1200" dirty="0" err="1"/>
              <a:t>thomasleeper.com</a:t>
            </a:r>
            <a:r>
              <a:rPr lang="en-US" sz="1200" dirty="0"/>
              <a:t>/margins/</a:t>
            </a:r>
          </a:p>
        </p:txBody>
      </p:sp>
    </p:spTree>
    <p:extLst>
      <p:ext uri="{BB962C8B-B14F-4D97-AF65-F5344CB8AC3E}">
        <p14:creationId xmlns:p14="http://schemas.microsoft.com/office/powerpoint/2010/main" val="895456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A327C-798E-3AAB-4BE5-5BD62A9F1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ADAD5C-ED09-610A-26EF-9B162EAEA5A9}"/>
              </a:ext>
            </a:extLst>
          </p:cNvPr>
          <p:cNvSpPr txBox="1"/>
          <p:nvPr/>
        </p:nvSpPr>
        <p:spPr>
          <a:xfrm>
            <a:off x="1734083" y="307686"/>
            <a:ext cx="8912146" cy="816121"/>
          </a:xfrm>
          <a:prstGeom prst="rect">
            <a:avLst/>
          </a:prstGeom>
        </p:spPr>
        <p:txBody>
          <a:bodyPr wrap="square" lIns="0" tIns="0" rIns="0" bIns="0" rtlCol="0" anchor="t">
            <a:spAutoFit/>
          </a:bodyPr>
          <a:lstStyle/>
          <a:p>
            <a:pPr>
              <a:lnSpc>
                <a:spcPts val="7546"/>
              </a:lnSpc>
              <a:spcBef>
                <a:spcPct val="0"/>
              </a:spcBef>
            </a:pPr>
            <a:r>
              <a:rPr lang="en-US" sz="3600" dirty="0">
                <a:solidFill>
                  <a:srgbClr val="002D72"/>
                </a:solidFill>
                <a:latin typeface="Proxima Nova"/>
              </a:rPr>
              <a:t>Forest Plot of Random Effects</a:t>
            </a:r>
          </a:p>
        </p:txBody>
      </p:sp>
      <p:sp>
        <p:nvSpPr>
          <p:cNvPr id="4" name="AutoShape 4">
            <a:extLst>
              <a:ext uri="{FF2B5EF4-FFF2-40B4-BE49-F238E27FC236}">
                <a16:creationId xmlns:a16="http://schemas.microsoft.com/office/drawing/2014/main" id="{BBB0F479-4288-5078-9F6A-506419C2DEF2}"/>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18EA80ED-31CC-2FD3-3986-87DF0A3E7BD7}"/>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20955489-7EF1-8126-4237-E4C49A50B46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78</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EA369DAD-E5DE-A652-7544-DEE98F89B35D}"/>
              </a:ext>
            </a:extLst>
          </p:cNvPr>
          <p:cNvSpPr txBox="1"/>
          <p:nvPr/>
        </p:nvSpPr>
        <p:spPr>
          <a:xfrm>
            <a:off x="800100" y="2628900"/>
            <a:ext cx="184731" cy="369332"/>
          </a:xfrm>
          <a:prstGeom prst="rect">
            <a:avLst/>
          </a:prstGeom>
          <a:noFill/>
        </p:spPr>
        <p:txBody>
          <a:bodyPr wrap="none" rtlCol="0">
            <a:spAutoFit/>
          </a:bodyPr>
          <a:lstStyle/>
          <a:p>
            <a:endParaRPr lang="en-US" dirty="0"/>
          </a:p>
        </p:txBody>
      </p:sp>
      <p:pic>
        <p:nvPicPr>
          <p:cNvPr id="6" name="Picture 5" descr="A blue line on a black background&#10;&#10;Description automatically generated">
            <a:extLst>
              <a:ext uri="{FF2B5EF4-FFF2-40B4-BE49-F238E27FC236}">
                <a16:creationId xmlns:a16="http://schemas.microsoft.com/office/drawing/2014/main" id="{BEBD9D30-A194-457A-C957-E0D7C1C610DE}"/>
              </a:ext>
            </a:extLst>
          </p:cNvPr>
          <p:cNvPicPr>
            <a:picLocks noChangeAspect="1"/>
          </p:cNvPicPr>
          <p:nvPr/>
        </p:nvPicPr>
        <p:blipFill>
          <a:blip r:embed="rId3"/>
          <a:stretch>
            <a:fillRect/>
          </a:stretch>
        </p:blipFill>
        <p:spPr>
          <a:xfrm>
            <a:off x="1862670" y="1955153"/>
            <a:ext cx="7772400" cy="3634316"/>
          </a:xfrm>
          <a:prstGeom prst="rect">
            <a:avLst/>
          </a:prstGeom>
        </p:spPr>
      </p:pic>
      <p:sp>
        <p:nvSpPr>
          <p:cNvPr id="10" name="TextBox 9">
            <a:extLst>
              <a:ext uri="{FF2B5EF4-FFF2-40B4-BE49-F238E27FC236}">
                <a16:creationId xmlns:a16="http://schemas.microsoft.com/office/drawing/2014/main" id="{CEA774DD-A76C-1424-055D-E0469C370C27}"/>
              </a:ext>
            </a:extLst>
          </p:cNvPr>
          <p:cNvSpPr txBox="1"/>
          <p:nvPr/>
        </p:nvSpPr>
        <p:spPr>
          <a:xfrm>
            <a:off x="223053" y="6273424"/>
            <a:ext cx="2444550" cy="369332"/>
          </a:xfrm>
          <a:prstGeom prst="rect">
            <a:avLst/>
          </a:prstGeom>
          <a:noFill/>
        </p:spPr>
        <p:txBody>
          <a:bodyPr wrap="square" rtlCol="0">
            <a:spAutoFit/>
          </a:bodyPr>
          <a:lstStyle/>
          <a:p>
            <a:r>
              <a:rPr lang="en-US" b="1" dirty="0">
                <a:solidFill>
                  <a:schemeClr val="bg2">
                    <a:lumMod val="50000"/>
                  </a:schemeClr>
                </a:solidFill>
                <a:latin typeface="Fira Code" panose="020B0809050000020004" pitchFamily="34" charset="0"/>
                <a:ea typeface="Fira Code" panose="020B0809050000020004" pitchFamily="34" charset="0"/>
                <a:cs typeface="Fira Code" panose="020B0809050000020004" pitchFamily="34" charset="0"/>
              </a:rPr>
              <a:t>Code on GitHub</a:t>
            </a:r>
          </a:p>
        </p:txBody>
      </p:sp>
      <p:sp>
        <p:nvSpPr>
          <p:cNvPr id="11" name="TextBox 10">
            <a:extLst>
              <a:ext uri="{FF2B5EF4-FFF2-40B4-BE49-F238E27FC236}">
                <a16:creationId xmlns:a16="http://schemas.microsoft.com/office/drawing/2014/main" id="{FBA10973-80AB-7B44-37F9-5D4C84F87940}"/>
              </a:ext>
            </a:extLst>
          </p:cNvPr>
          <p:cNvSpPr txBox="1"/>
          <p:nvPr/>
        </p:nvSpPr>
        <p:spPr>
          <a:xfrm>
            <a:off x="3543300" y="5746780"/>
            <a:ext cx="8228984" cy="369332"/>
          </a:xfrm>
          <a:prstGeom prst="rect">
            <a:avLst/>
          </a:prstGeom>
          <a:noFill/>
        </p:spPr>
        <p:txBody>
          <a:bodyPr wrap="none" rtlCol="0">
            <a:spAutoFit/>
          </a:bodyPr>
          <a:lstStyle/>
          <a:p>
            <a:r>
              <a:rPr lang="en-US" dirty="0"/>
              <a:t>The pattern here reflects a normal distribution, but these plots often point to outliers. </a:t>
            </a:r>
          </a:p>
        </p:txBody>
      </p:sp>
    </p:spTree>
    <p:extLst>
      <p:ext uri="{BB962C8B-B14F-4D97-AF65-F5344CB8AC3E}">
        <p14:creationId xmlns:p14="http://schemas.microsoft.com/office/powerpoint/2010/main" val="3770094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7EDE-5973-B923-9B48-059812F74AB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1A141C9-F7FF-DF68-981E-EEC2D361629B}"/>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Conclusions</a:t>
            </a:r>
          </a:p>
        </p:txBody>
      </p:sp>
      <p:sp>
        <p:nvSpPr>
          <p:cNvPr id="4" name="AutoShape 4">
            <a:extLst>
              <a:ext uri="{FF2B5EF4-FFF2-40B4-BE49-F238E27FC236}">
                <a16:creationId xmlns:a16="http://schemas.microsoft.com/office/drawing/2014/main" id="{F7380EC8-9A1B-F1A9-6727-CB18595F838C}"/>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E6FE3EAD-ADBB-7726-420B-9F34EF80712C}"/>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36502B1C-2808-C1BF-2F31-8BF5C3EA897B}"/>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79</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2330A91C-B293-0067-0803-F310D8104B28}"/>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2BC7FD92-9317-962A-9666-39672DC9EA26}"/>
              </a:ext>
            </a:extLst>
          </p:cNvPr>
          <p:cNvSpPr txBox="1"/>
          <p:nvPr/>
        </p:nvSpPr>
        <p:spPr>
          <a:xfrm>
            <a:off x="879504" y="1892566"/>
            <a:ext cx="10474296" cy="4616648"/>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Design is hard; use good defaults.</a:t>
            </a:r>
          </a:p>
          <a:p>
            <a:pPr marL="351032" lvl="1" indent="-175516">
              <a:lnSpc>
                <a:spcPts val="2439"/>
              </a:lnSpc>
              <a:spcBef>
                <a:spcPts val="1200"/>
              </a:spcBef>
              <a:buFont typeface="Arial"/>
              <a:buChar char="•"/>
            </a:pPr>
            <a:r>
              <a:rPr lang="en-US" sz="2400" dirty="0">
                <a:solidFill>
                  <a:srgbClr val="002D72"/>
                </a:solidFill>
                <a:latin typeface="Proxima Nova"/>
              </a:rPr>
              <a:t>Creating your desired graphics is now easy with the help of coding assistants; make sure science and good judgment drives your graphics.</a:t>
            </a:r>
          </a:p>
          <a:p>
            <a:pPr marL="351032" lvl="1" indent="-175516">
              <a:lnSpc>
                <a:spcPts val="2439"/>
              </a:lnSpc>
              <a:spcBef>
                <a:spcPts val="1200"/>
              </a:spcBef>
              <a:buFont typeface="Arial"/>
              <a:buChar char="•"/>
            </a:pPr>
            <a:r>
              <a:rPr lang="en-US" sz="2400" dirty="0">
                <a:solidFill>
                  <a:srgbClr val="002D72"/>
                </a:solidFill>
                <a:latin typeface="Proxima Nova"/>
              </a:rPr>
              <a:t>Pay attention to your scales.</a:t>
            </a:r>
          </a:p>
          <a:p>
            <a:pPr marL="351032" lvl="1" indent="-175516">
              <a:lnSpc>
                <a:spcPts val="2439"/>
              </a:lnSpc>
              <a:spcBef>
                <a:spcPts val="1200"/>
              </a:spcBef>
              <a:buFont typeface="Arial"/>
              <a:buChar char="•"/>
            </a:pPr>
            <a:r>
              <a:rPr lang="en-US" sz="2400" dirty="0">
                <a:solidFill>
                  <a:srgbClr val="002D72"/>
                </a:solidFill>
                <a:latin typeface="Proxima Nova"/>
              </a:rPr>
              <a:t>Looking at data is a crucial step in the scientific process.</a:t>
            </a:r>
          </a:p>
          <a:p>
            <a:pPr marL="351032" lvl="1" indent="-175516">
              <a:lnSpc>
                <a:spcPts val="2439"/>
              </a:lnSpc>
              <a:spcBef>
                <a:spcPts val="1200"/>
              </a:spcBef>
              <a:buFont typeface="Arial"/>
              <a:buChar char="•"/>
            </a:pPr>
            <a:r>
              <a:rPr lang="en-US" sz="2400" dirty="0">
                <a:solidFill>
                  <a:srgbClr val="002D72"/>
                </a:solidFill>
                <a:latin typeface="Proxima Nova"/>
              </a:rPr>
              <a:t>When deciding what to visualize, let the science help you navigate. Causal models are a great tool for this.</a:t>
            </a:r>
          </a:p>
          <a:p>
            <a:pPr marL="351032" lvl="1" indent="-175516">
              <a:lnSpc>
                <a:spcPts val="2439"/>
              </a:lnSpc>
              <a:spcBef>
                <a:spcPts val="1200"/>
              </a:spcBef>
              <a:buFont typeface="Arial"/>
              <a:buChar char="•"/>
            </a:pPr>
            <a:r>
              <a:rPr lang="en-US" sz="2400" dirty="0">
                <a:solidFill>
                  <a:srgbClr val="002D72"/>
                </a:solidFill>
                <a:latin typeface="Proxima Nova"/>
              </a:rPr>
              <a:t>Visualization isn’t just for descriptive statistics; visualize your models.</a:t>
            </a:r>
          </a:p>
          <a:p>
            <a:pPr marL="351032" lvl="1" indent="-175516">
              <a:lnSpc>
                <a:spcPts val="2439"/>
              </a:lnSpc>
              <a:spcBef>
                <a:spcPts val="1200"/>
              </a:spcBef>
              <a:buFont typeface="Arial"/>
              <a:buChar char="•"/>
            </a:pPr>
            <a:r>
              <a:rPr lang="en-US" sz="2400" dirty="0">
                <a:solidFill>
                  <a:srgbClr val="002D72"/>
                </a:solidFill>
                <a:latin typeface="Proxima Nova"/>
              </a:rPr>
              <a:t>Facet by small multiples; don’t overload figures with colors and shapes.</a:t>
            </a:r>
          </a:p>
          <a:p>
            <a:pPr marL="351032" lvl="1" indent="-175516">
              <a:lnSpc>
                <a:spcPts val="2439"/>
              </a:lnSpc>
              <a:spcBef>
                <a:spcPts val="1200"/>
              </a:spcBef>
              <a:buFont typeface="Arial"/>
              <a:buChar char="•"/>
            </a:pPr>
            <a:r>
              <a:rPr lang="en-US" sz="2400" dirty="0">
                <a:solidFill>
                  <a:srgbClr val="002D72"/>
                </a:solidFill>
                <a:latin typeface="Proxima Nova"/>
              </a:rPr>
              <a:t>Experiment; your first ideas are not always the right ones.</a:t>
            </a: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1044591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DA670-44EB-30EA-13FD-6D861F83A415}"/>
              </a:ext>
            </a:extLst>
          </p:cNvPr>
          <p:cNvPicPr>
            <a:picLocks noChangeAspect="1"/>
          </p:cNvPicPr>
          <p:nvPr/>
        </p:nvPicPr>
        <p:blipFill>
          <a:blip r:embed="rId3"/>
          <a:srcRect l="7921" r="7174"/>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71D035F-864E-5B02-DBFD-877F0A6503D5}"/>
              </a:ext>
            </a:extLst>
          </p:cNvPr>
          <p:cNvSpPr>
            <a:spLocks noGrp="1"/>
          </p:cNvSpPr>
          <p:nvPr>
            <p:ph type="sldNum" sz="quarter" idx="12"/>
          </p:nvPr>
        </p:nvSpPr>
        <p:spPr/>
        <p:txBody>
          <a:bodyPr>
            <a:normAutofit/>
          </a:bodyPr>
          <a:lstStyle/>
          <a:p>
            <a:pPr>
              <a:spcAft>
                <a:spcPts val="600"/>
              </a:spcAft>
            </a:pPr>
            <a:fld id="{9562B2B5-E7D2-834C-A23F-9368FCAFC8F3}"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4575985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A341B-1ECE-A54B-60B6-516AE8FE90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AF9A4CE-1EE5-E530-BBB7-84A97E91FB47}"/>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Resources</a:t>
            </a:r>
          </a:p>
        </p:txBody>
      </p:sp>
      <p:sp>
        <p:nvSpPr>
          <p:cNvPr id="4" name="AutoShape 4">
            <a:extLst>
              <a:ext uri="{FF2B5EF4-FFF2-40B4-BE49-F238E27FC236}">
                <a16:creationId xmlns:a16="http://schemas.microsoft.com/office/drawing/2014/main" id="{393BB720-435F-135F-9A01-8DDEA9ACDE6A}"/>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0FF2451E-0F5A-E1E8-EF59-0A766FC3B281}"/>
              </a:ext>
            </a:extLst>
          </p:cNvPr>
          <p:cNvPicPr>
            <a:picLocks noChangeAspect="1"/>
          </p:cNvPicPr>
          <p:nvPr/>
        </p:nvPicPr>
        <p:blipFill>
          <a:blip r:embed="rId2"/>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5AEEB902-68F7-DF03-7D98-08406E6E5BE5}"/>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80</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FD35A6BD-6008-6BAE-3AA7-6A964023E9EE}"/>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CC17578F-2A61-6ED3-138F-E3D886CAA5BA}"/>
              </a:ext>
            </a:extLst>
          </p:cNvPr>
          <p:cNvSpPr txBox="1"/>
          <p:nvPr/>
        </p:nvSpPr>
        <p:spPr>
          <a:xfrm>
            <a:off x="879504" y="1892566"/>
            <a:ext cx="10474296" cy="4462760"/>
          </a:xfrm>
          <a:prstGeom prst="rect">
            <a:avLst/>
          </a:prstGeom>
        </p:spPr>
        <p:txBody>
          <a:bodyPr wrap="square" lIns="0" tIns="0" rIns="0" bIns="0" rtlCol="0" anchor="t">
            <a:spAutoFit/>
          </a:bodyPr>
          <a:lstStyle/>
          <a:p>
            <a:pPr marL="351032" lvl="1" indent="-175516">
              <a:lnSpc>
                <a:spcPts val="2439"/>
              </a:lnSpc>
              <a:spcBef>
                <a:spcPts val="1200"/>
              </a:spcBef>
              <a:buFont typeface="Arial"/>
              <a:buChar char="•"/>
            </a:pPr>
            <a:r>
              <a:rPr lang="en-US" sz="2400" dirty="0">
                <a:solidFill>
                  <a:srgbClr val="002D72"/>
                </a:solidFill>
                <a:latin typeface="Proxima Nova"/>
              </a:rPr>
              <a:t>🌟 🌟 Data Visualization: A Practical Introduction by Kieran Healy 🌟 🌟</a:t>
            </a:r>
          </a:p>
          <a:p>
            <a:pPr marL="351032" lvl="1" indent="-175516">
              <a:lnSpc>
                <a:spcPts val="2439"/>
              </a:lnSpc>
              <a:spcBef>
                <a:spcPts val="1200"/>
              </a:spcBef>
              <a:buFont typeface="Arial"/>
              <a:buChar char="•"/>
            </a:pPr>
            <a:r>
              <a:rPr lang="en-US" sz="2400" dirty="0">
                <a:solidFill>
                  <a:srgbClr val="002D72"/>
                </a:solidFill>
                <a:latin typeface="Proxima Nova"/>
              </a:rPr>
              <a:t>🌟 🌟 Statistical Rethinking: A Bayesian Course with Examples in R and STAN by Richard </a:t>
            </a:r>
            <a:r>
              <a:rPr lang="en-US" sz="2400" dirty="0" err="1">
                <a:solidFill>
                  <a:srgbClr val="002D72"/>
                </a:solidFill>
                <a:latin typeface="Proxima Nova"/>
              </a:rPr>
              <a:t>McElreath</a:t>
            </a:r>
            <a:r>
              <a:rPr lang="en-US" sz="2400" dirty="0">
                <a:solidFill>
                  <a:srgbClr val="002D72"/>
                </a:solidFill>
                <a:latin typeface="Proxima Nova"/>
              </a:rPr>
              <a:t> 🌟 🌟</a:t>
            </a:r>
          </a:p>
          <a:p>
            <a:pPr marL="808232" lvl="2" indent="-175516">
              <a:lnSpc>
                <a:spcPts val="2439"/>
              </a:lnSpc>
              <a:spcBef>
                <a:spcPts val="1200"/>
              </a:spcBef>
              <a:buFont typeface="Arial"/>
              <a:buChar char="•"/>
            </a:pPr>
            <a:r>
              <a:rPr lang="en-US" sz="2400" dirty="0">
                <a:solidFill>
                  <a:srgbClr val="002D72"/>
                </a:solidFill>
                <a:latin typeface="Proxima Nova"/>
              </a:rPr>
              <a:t>Video lectures: </a:t>
            </a:r>
            <a:r>
              <a:rPr lang="en-US" sz="2400" dirty="0">
                <a:solidFill>
                  <a:srgbClr val="002D72"/>
                </a:solidFill>
                <a:latin typeface="Proxima Nova"/>
                <a:hlinkClick r:id="rId3"/>
              </a:rPr>
              <a:t>https://www.youtube.com/watch?v=FdnMWdICdRs&amp;list=PLDcUM9US4XdPz-KxHM4XHt7uUVGWWVSus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Refactoring UI. https://</a:t>
            </a:r>
            <a:r>
              <a:rPr lang="en-US" sz="2400" dirty="0" err="1">
                <a:solidFill>
                  <a:srgbClr val="002D72"/>
                </a:solidFill>
                <a:latin typeface="Proxima Nova"/>
              </a:rPr>
              <a:t>www.refactoringui.com</a:t>
            </a:r>
            <a:r>
              <a:rPr lang="en-US" sz="2400" dirty="0">
                <a:solidFill>
                  <a:srgbClr val="002D72"/>
                </a:solidFill>
                <a:latin typeface="Proxima Nova"/>
              </a:rPr>
              <a:t>/</a:t>
            </a:r>
          </a:p>
          <a:p>
            <a:pPr marL="808232" lvl="2" indent="-175516">
              <a:lnSpc>
                <a:spcPts val="2439"/>
              </a:lnSpc>
              <a:spcBef>
                <a:spcPts val="1200"/>
              </a:spcBef>
              <a:buFont typeface="Arial"/>
              <a:buChar char="•"/>
            </a:pPr>
            <a:r>
              <a:rPr lang="en-US" sz="2400" dirty="0">
                <a:solidFill>
                  <a:srgbClr val="002D72"/>
                </a:solidFill>
                <a:latin typeface="Proxima Nova"/>
              </a:rPr>
              <a:t>This will help train your design instincts.</a:t>
            </a:r>
          </a:p>
          <a:p>
            <a:pPr marL="351032" lvl="1" indent="-175516">
              <a:lnSpc>
                <a:spcPts val="2439"/>
              </a:lnSpc>
              <a:spcBef>
                <a:spcPts val="1200"/>
              </a:spcBef>
              <a:buFont typeface="Arial"/>
              <a:buChar char="•"/>
            </a:pPr>
            <a:r>
              <a:rPr lang="en-US" sz="2400" dirty="0">
                <a:solidFill>
                  <a:srgbClr val="002D72"/>
                </a:solidFill>
                <a:latin typeface="Proxima Nova"/>
              </a:rPr>
              <a:t>Nice colors: </a:t>
            </a:r>
            <a:r>
              <a:rPr lang="en-US" sz="2400" dirty="0">
                <a:solidFill>
                  <a:srgbClr val="002D72"/>
                </a:solidFill>
                <a:latin typeface="Proxima Nova"/>
                <a:hlinkClick r:id="rId4"/>
              </a:rPr>
              <a:t>https://tailwindcss.com/docs/customizing-colors</a:t>
            </a:r>
            <a:endParaRPr lang="en-US" sz="2400" dirty="0">
              <a:solidFill>
                <a:srgbClr val="002D72"/>
              </a:solidFill>
              <a:latin typeface="Proxima Nova"/>
            </a:endParaRPr>
          </a:p>
          <a:p>
            <a:pPr marL="351032" lvl="1" indent="-175516">
              <a:lnSpc>
                <a:spcPts val="2439"/>
              </a:lnSpc>
              <a:spcBef>
                <a:spcPts val="1200"/>
              </a:spcBef>
              <a:buFont typeface="Arial"/>
              <a:buChar char="•"/>
            </a:pPr>
            <a:r>
              <a:rPr lang="en-US" sz="2400" dirty="0">
                <a:solidFill>
                  <a:srgbClr val="002D72"/>
                </a:solidFill>
                <a:latin typeface="Proxima Nova"/>
              </a:rPr>
              <a:t>R for Data Science: </a:t>
            </a:r>
            <a:r>
              <a:rPr lang="en-US" sz="2400" dirty="0">
                <a:solidFill>
                  <a:srgbClr val="002D72"/>
                </a:solidFill>
                <a:latin typeface="Proxima Nova"/>
                <a:hlinkClick r:id="rId5"/>
              </a:rPr>
              <a:t>https://r4ds.had.co.nz/</a:t>
            </a:r>
            <a:endParaRPr lang="en-US" sz="2400" dirty="0">
              <a:solidFill>
                <a:srgbClr val="002D72"/>
              </a:solidFill>
              <a:latin typeface="Proxima Nova"/>
            </a:endParaRPr>
          </a:p>
          <a:p>
            <a:pPr marL="351032" lvl="1" indent="-175516">
              <a:lnSpc>
                <a:spcPts val="2439"/>
              </a:lnSpc>
              <a:spcBef>
                <a:spcPts val="1200"/>
              </a:spcBef>
              <a:buFont typeface="Arial"/>
              <a:buChar char="•"/>
            </a:pPr>
            <a:endParaRPr lang="en-US" sz="2400" dirty="0">
              <a:solidFill>
                <a:srgbClr val="002D72"/>
              </a:solidFill>
              <a:latin typeface="Proxima Nova"/>
            </a:endParaRPr>
          </a:p>
        </p:txBody>
      </p:sp>
    </p:spTree>
    <p:extLst>
      <p:ext uri="{BB962C8B-B14F-4D97-AF65-F5344CB8AC3E}">
        <p14:creationId xmlns:p14="http://schemas.microsoft.com/office/powerpoint/2010/main" val="2166100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5396-8471-3E80-86AB-4F1D3CEBFA2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FDCF474-1540-3DB7-0A2C-E92AAFBF9516}"/>
              </a:ext>
            </a:extLst>
          </p:cNvPr>
          <p:cNvSpPr txBox="1"/>
          <p:nvPr/>
        </p:nvSpPr>
        <p:spPr>
          <a:xfrm>
            <a:off x="1734083" y="307686"/>
            <a:ext cx="8912146" cy="863313"/>
          </a:xfrm>
          <a:prstGeom prst="rect">
            <a:avLst/>
          </a:prstGeom>
        </p:spPr>
        <p:txBody>
          <a:bodyPr wrap="square" lIns="0" tIns="0" rIns="0" bIns="0" rtlCol="0" anchor="t">
            <a:spAutoFit/>
          </a:bodyPr>
          <a:lstStyle/>
          <a:p>
            <a:pPr>
              <a:lnSpc>
                <a:spcPts val="7546"/>
              </a:lnSpc>
              <a:spcBef>
                <a:spcPct val="0"/>
              </a:spcBef>
            </a:pPr>
            <a:r>
              <a:rPr lang="en-US" sz="5390" dirty="0">
                <a:solidFill>
                  <a:srgbClr val="002D72"/>
                </a:solidFill>
                <a:latin typeface="Proxima Nova"/>
              </a:rPr>
              <a:t>Contact Me</a:t>
            </a:r>
          </a:p>
        </p:txBody>
      </p:sp>
      <p:sp>
        <p:nvSpPr>
          <p:cNvPr id="4" name="AutoShape 4">
            <a:extLst>
              <a:ext uri="{FF2B5EF4-FFF2-40B4-BE49-F238E27FC236}">
                <a16:creationId xmlns:a16="http://schemas.microsoft.com/office/drawing/2014/main" id="{CE6B5599-27E8-A4F8-2940-A78C73B5B94B}"/>
              </a:ext>
            </a:extLst>
          </p:cNvPr>
          <p:cNvSpPr/>
          <p:nvPr/>
        </p:nvSpPr>
        <p:spPr>
          <a:xfrm flipV="1">
            <a:off x="1665442" y="1329135"/>
            <a:ext cx="9549863" cy="1669"/>
          </a:xfrm>
          <a:prstGeom prst="line">
            <a:avLst/>
          </a:prstGeom>
          <a:ln w="38100" cap="flat">
            <a:solidFill>
              <a:srgbClr val="CF4520"/>
            </a:solidFill>
            <a:prstDash val="solid"/>
            <a:headEnd type="none" w="sm" len="sm"/>
            <a:tailEnd type="none" w="sm" len="sm"/>
          </a:ln>
        </p:spPr>
        <p:txBody>
          <a:bodyPr/>
          <a:lstStyle/>
          <a:p>
            <a:endParaRPr lang="en-US"/>
          </a:p>
        </p:txBody>
      </p:sp>
      <p:pic>
        <p:nvPicPr>
          <p:cNvPr id="7" name="Picture 6" descr="A blue circle with black and black logo&#10;&#10;Description automatically generated">
            <a:extLst>
              <a:ext uri="{FF2B5EF4-FFF2-40B4-BE49-F238E27FC236}">
                <a16:creationId xmlns:a16="http://schemas.microsoft.com/office/drawing/2014/main" id="{5D0B4824-7D82-B5AA-CAE0-ABDB9D4A0AFF}"/>
              </a:ext>
            </a:extLst>
          </p:cNvPr>
          <p:cNvPicPr>
            <a:picLocks noChangeAspect="1"/>
          </p:cNvPicPr>
          <p:nvPr/>
        </p:nvPicPr>
        <p:blipFill>
          <a:blip r:embed="rId3"/>
          <a:stretch>
            <a:fillRect/>
          </a:stretch>
        </p:blipFill>
        <p:spPr>
          <a:xfrm>
            <a:off x="266922" y="215244"/>
            <a:ext cx="1225163" cy="1225163"/>
          </a:xfrm>
          <a:prstGeom prst="rect">
            <a:avLst/>
          </a:prstGeom>
        </p:spPr>
      </p:pic>
      <p:sp>
        <p:nvSpPr>
          <p:cNvPr id="8" name="Slide Number Placeholder 7">
            <a:extLst>
              <a:ext uri="{FF2B5EF4-FFF2-40B4-BE49-F238E27FC236}">
                <a16:creationId xmlns:a16="http://schemas.microsoft.com/office/drawing/2014/main" id="{0BC34535-8E6A-1A0E-F7EC-32039E7323B8}"/>
              </a:ext>
            </a:extLst>
          </p:cNvPr>
          <p:cNvSpPr>
            <a:spLocks noGrp="1"/>
          </p:cNvSpPr>
          <p:nvPr>
            <p:ph type="sldNum" sz="quarter" idx="12"/>
          </p:nvPr>
        </p:nvSpPr>
        <p:spPr/>
        <p:txBody>
          <a:bodyPr/>
          <a:lstStyle/>
          <a:p>
            <a:fld id="{9562B2B5-E7D2-834C-A23F-9368FCAFC8F3}" type="slidenum">
              <a:rPr lang="en-US" smtClean="0">
                <a:solidFill>
                  <a:srgbClr val="002D72"/>
                </a:solidFill>
                <a:latin typeface="Proxima Nova"/>
              </a:rPr>
              <a:t>81</a:t>
            </a:fld>
            <a:endParaRPr lang="en-US" dirty="0">
              <a:solidFill>
                <a:srgbClr val="002D72"/>
              </a:solidFill>
              <a:latin typeface="Proxima Nova"/>
            </a:endParaRPr>
          </a:p>
        </p:txBody>
      </p:sp>
      <p:sp>
        <p:nvSpPr>
          <p:cNvPr id="3" name="TextBox 2">
            <a:extLst>
              <a:ext uri="{FF2B5EF4-FFF2-40B4-BE49-F238E27FC236}">
                <a16:creationId xmlns:a16="http://schemas.microsoft.com/office/drawing/2014/main" id="{4B99604A-AC9B-4E95-EF0F-CAFFCA7F90B4}"/>
              </a:ext>
            </a:extLst>
          </p:cNvPr>
          <p:cNvSpPr txBox="1"/>
          <p:nvPr/>
        </p:nvSpPr>
        <p:spPr>
          <a:xfrm>
            <a:off x="800100" y="2628900"/>
            <a:ext cx="184731" cy="369332"/>
          </a:xfrm>
          <a:prstGeom prst="rect">
            <a:avLst/>
          </a:prstGeom>
          <a:noFill/>
        </p:spPr>
        <p:txBody>
          <a:bodyPr wrap="none" rtlCol="0">
            <a:spAutoFit/>
          </a:bodyPr>
          <a:lstStyle/>
          <a:p>
            <a:endParaRPr lang="en-US" dirty="0"/>
          </a:p>
        </p:txBody>
      </p:sp>
      <p:sp>
        <p:nvSpPr>
          <p:cNvPr id="5" name="TextBox 3">
            <a:extLst>
              <a:ext uri="{FF2B5EF4-FFF2-40B4-BE49-F238E27FC236}">
                <a16:creationId xmlns:a16="http://schemas.microsoft.com/office/drawing/2014/main" id="{FB0B85BF-AD91-4A73-F6B5-5A135EBC6B9C}"/>
              </a:ext>
            </a:extLst>
          </p:cNvPr>
          <p:cNvSpPr txBox="1"/>
          <p:nvPr/>
        </p:nvSpPr>
        <p:spPr>
          <a:xfrm>
            <a:off x="879504" y="1892566"/>
            <a:ext cx="10474296" cy="1692771"/>
          </a:xfrm>
          <a:prstGeom prst="rect">
            <a:avLst/>
          </a:prstGeom>
        </p:spPr>
        <p:txBody>
          <a:bodyPr wrap="square" lIns="0" tIns="0" rIns="0" bIns="0" rtlCol="0" anchor="t">
            <a:spAutoFit/>
          </a:bodyPr>
          <a:lstStyle/>
          <a:p>
            <a:pPr marL="175516" lvl="1">
              <a:lnSpc>
                <a:spcPts val="2439"/>
              </a:lnSpc>
              <a:spcBef>
                <a:spcPts val="1200"/>
              </a:spcBef>
            </a:pPr>
            <a:r>
              <a:rPr lang="en-US" sz="2400" dirty="0">
                <a:solidFill>
                  <a:srgbClr val="002D72"/>
                </a:solidFill>
                <a:latin typeface="Proxima Nova"/>
              </a:rPr>
              <a:t>Erik Westlund</a:t>
            </a:r>
          </a:p>
          <a:p>
            <a:pPr marL="175516" lvl="1">
              <a:lnSpc>
                <a:spcPts val="2439"/>
              </a:lnSpc>
              <a:spcBef>
                <a:spcPts val="1200"/>
              </a:spcBef>
            </a:pPr>
            <a:r>
              <a:rPr lang="en-US" sz="2400" dirty="0" err="1">
                <a:solidFill>
                  <a:srgbClr val="002D72"/>
                </a:solidFill>
                <a:latin typeface="Proxima Nova"/>
              </a:rPr>
              <a:t>ewestlund@jhu.edu</a:t>
            </a:r>
            <a:endParaRPr lang="en-US" sz="2400" dirty="0">
              <a:solidFill>
                <a:srgbClr val="002D72"/>
              </a:solidFill>
              <a:latin typeface="Proxima Nova"/>
            </a:endParaRPr>
          </a:p>
          <a:p>
            <a:pPr marL="175516" lvl="1">
              <a:lnSpc>
                <a:spcPts val="2439"/>
              </a:lnSpc>
              <a:spcBef>
                <a:spcPts val="1200"/>
              </a:spcBef>
            </a:pPr>
            <a:r>
              <a:rPr lang="en-US" sz="2400" dirty="0">
                <a:solidFill>
                  <a:srgbClr val="002D72"/>
                </a:solidFill>
                <a:latin typeface="Proxima Nova"/>
              </a:rPr>
              <a:t>JHBC: </a:t>
            </a:r>
            <a:r>
              <a:rPr lang="en-US" sz="2400" dirty="0">
                <a:solidFill>
                  <a:srgbClr val="002D72"/>
                </a:solidFill>
                <a:latin typeface="Proxima Nova"/>
                <a:hlinkClick r:id="rId4"/>
              </a:rPr>
              <a:t>https://publichealth.jhu.edu/johns-hopkins-biostatistics-center</a:t>
            </a:r>
            <a:endParaRPr lang="en-US" sz="2400" dirty="0">
              <a:solidFill>
                <a:srgbClr val="002D72"/>
              </a:solidFill>
              <a:latin typeface="Proxima Nova"/>
            </a:endParaRPr>
          </a:p>
          <a:p>
            <a:pPr marL="175516" lvl="1">
              <a:lnSpc>
                <a:spcPts val="2439"/>
              </a:lnSpc>
              <a:spcBef>
                <a:spcPts val="1200"/>
              </a:spcBef>
            </a:pPr>
            <a:endParaRPr lang="en-US" sz="2400" dirty="0">
              <a:solidFill>
                <a:srgbClr val="002D72"/>
              </a:solidFill>
              <a:latin typeface="Proxima Nova"/>
            </a:endParaRPr>
          </a:p>
        </p:txBody>
      </p:sp>
    </p:spTree>
    <p:extLst>
      <p:ext uri="{BB962C8B-B14F-4D97-AF65-F5344CB8AC3E}">
        <p14:creationId xmlns:p14="http://schemas.microsoft.com/office/powerpoint/2010/main" val="2044265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4D7879-3D9B-EDAF-AD59-02545E3173D3}"/>
              </a:ext>
            </a:extLst>
          </p:cNvPr>
          <p:cNvSpPr>
            <a:spLocks noGrp="1"/>
          </p:cNvSpPr>
          <p:nvPr>
            <p:ph type="sldNum" sz="quarter" idx="12"/>
          </p:nvPr>
        </p:nvSpPr>
        <p:spPr/>
        <p:txBody>
          <a:bodyPr/>
          <a:lstStyle/>
          <a:p>
            <a:fld id="{9562B2B5-E7D2-834C-A23F-9368FCAFC8F3}" type="slidenum">
              <a:rPr lang="en-US" smtClean="0">
                <a:solidFill>
                  <a:srgbClr val="002D72"/>
                </a:solidFill>
              </a:rPr>
              <a:t>82</a:t>
            </a:fld>
            <a:endParaRPr lang="en-US">
              <a:solidFill>
                <a:srgbClr val="002D72"/>
              </a:solidFill>
            </a:endParaRPr>
          </a:p>
        </p:txBody>
      </p:sp>
      <p:sp>
        <p:nvSpPr>
          <p:cNvPr id="3" name="TextBox 2">
            <a:extLst>
              <a:ext uri="{FF2B5EF4-FFF2-40B4-BE49-F238E27FC236}">
                <a16:creationId xmlns:a16="http://schemas.microsoft.com/office/drawing/2014/main" id="{405845B4-EFF1-6D77-D2CD-8829026DE0E2}"/>
              </a:ext>
            </a:extLst>
          </p:cNvPr>
          <p:cNvSpPr txBox="1"/>
          <p:nvPr/>
        </p:nvSpPr>
        <p:spPr>
          <a:xfrm>
            <a:off x="4443413" y="3013501"/>
            <a:ext cx="3168624" cy="830997"/>
          </a:xfrm>
          <a:prstGeom prst="rect">
            <a:avLst/>
          </a:prstGeom>
          <a:noFill/>
        </p:spPr>
        <p:txBody>
          <a:bodyPr wrap="none" rtlCol="0">
            <a:spAutoFit/>
          </a:bodyPr>
          <a:lstStyle/>
          <a:p>
            <a:r>
              <a:rPr lang="en-US" sz="4800" dirty="0">
                <a:solidFill>
                  <a:srgbClr val="002D72"/>
                </a:solidFill>
              </a:rPr>
              <a:t>Thank you!!</a:t>
            </a:r>
          </a:p>
        </p:txBody>
      </p:sp>
    </p:spTree>
    <p:extLst>
      <p:ext uri="{BB962C8B-B14F-4D97-AF65-F5344CB8AC3E}">
        <p14:creationId xmlns:p14="http://schemas.microsoft.com/office/powerpoint/2010/main" val="359949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D72"/>
        </a:solidFill>
        <a:effectLst/>
      </p:bgPr>
    </p:bg>
    <p:spTree>
      <p:nvGrpSpPr>
        <p:cNvPr id="1" name="">
          <a:extLst>
            <a:ext uri="{FF2B5EF4-FFF2-40B4-BE49-F238E27FC236}">
              <a16:creationId xmlns:a16="http://schemas.microsoft.com/office/drawing/2014/main" id="{BF5F514C-D539-0F44-90BD-C971C4B16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37FE181-44B2-68D8-03B7-DD8CF806923A}"/>
              </a:ext>
            </a:extLst>
          </p:cNvPr>
          <p:cNvGrpSpPr/>
          <p:nvPr/>
        </p:nvGrpSpPr>
        <p:grpSpPr>
          <a:xfrm>
            <a:off x="685800" y="740900"/>
            <a:ext cx="10820400" cy="5486400"/>
            <a:chOff x="0" y="0"/>
            <a:chExt cx="4274726" cy="2167467"/>
          </a:xfrm>
        </p:grpSpPr>
        <p:sp>
          <p:nvSpPr>
            <p:cNvPr id="3" name="Freeform 3">
              <a:extLst>
                <a:ext uri="{FF2B5EF4-FFF2-40B4-BE49-F238E27FC236}">
                  <a16:creationId xmlns:a16="http://schemas.microsoft.com/office/drawing/2014/main" id="{C8B2D9A2-30FB-846C-27DE-41DCAB2ACBD1}"/>
                </a:ext>
              </a:extLst>
            </p:cNvPr>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EFF4F8">
                <a:alpha val="89804"/>
              </a:srgbClr>
            </a:solidFill>
          </p:spPr>
          <p:txBody>
            <a:bodyPr/>
            <a:lstStyle/>
            <a:p>
              <a:endParaRPr lang="en-US" sz="1200" dirty="0"/>
            </a:p>
          </p:txBody>
        </p:sp>
        <p:sp>
          <p:nvSpPr>
            <p:cNvPr id="4" name="TextBox 4">
              <a:extLst>
                <a:ext uri="{FF2B5EF4-FFF2-40B4-BE49-F238E27FC236}">
                  <a16:creationId xmlns:a16="http://schemas.microsoft.com/office/drawing/2014/main" id="{5B16B110-B17F-8A8E-4CA1-AEDA6AB85BBC}"/>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9" name="TextBox 9">
            <a:extLst>
              <a:ext uri="{FF2B5EF4-FFF2-40B4-BE49-F238E27FC236}">
                <a16:creationId xmlns:a16="http://schemas.microsoft.com/office/drawing/2014/main" id="{8B4D8CE8-6506-8C3F-3481-C6A7FB6FA1EB}"/>
              </a:ext>
            </a:extLst>
          </p:cNvPr>
          <p:cNvSpPr txBox="1"/>
          <p:nvPr/>
        </p:nvSpPr>
        <p:spPr>
          <a:xfrm>
            <a:off x="2749929" y="1175656"/>
            <a:ext cx="6692143" cy="861774"/>
          </a:xfrm>
          <a:prstGeom prst="rect">
            <a:avLst/>
          </a:prstGeom>
        </p:spPr>
        <p:txBody>
          <a:bodyPr lIns="0" tIns="0" rIns="0" bIns="0" rtlCol="0" anchor="t">
            <a:spAutoFit/>
          </a:bodyPr>
          <a:lstStyle/>
          <a:p>
            <a:pPr algn="ctr">
              <a:lnSpc>
                <a:spcPts val="7466"/>
              </a:lnSpc>
            </a:pPr>
            <a:r>
              <a:rPr lang="en-US" sz="5333" dirty="0">
                <a:solidFill>
                  <a:srgbClr val="002D72"/>
                </a:solidFill>
                <a:latin typeface="Proxima Nova"/>
              </a:rPr>
              <a:t>Edward Tufte</a:t>
            </a:r>
          </a:p>
        </p:txBody>
      </p:sp>
      <p:sp>
        <p:nvSpPr>
          <p:cNvPr id="31" name="TextBox 31">
            <a:extLst>
              <a:ext uri="{FF2B5EF4-FFF2-40B4-BE49-F238E27FC236}">
                <a16:creationId xmlns:a16="http://schemas.microsoft.com/office/drawing/2014/main" id="{84F59E30-8148-1B9D-8DD2-1B5436210010}"/>
              </a:ext>
            </a:extLst>
          </p:cNvPr>
          <p:cNvSpPr txBox="1"/>
          <p:nvPr/>
        </p:nvSpPr>
        <p:spPr>
          <a:xfrm>
            <a:off x="3632004" y="2798299"/>
            <a:ext cx="5450505" cy="1598579"/>
          </a:xfrm>
          <a:prstGeom prst="rect">
            <a:avLst/>
          </a:prstGeom>
        </p:spPr>
        <p:txBody>
          <a:bodyPr wrap="square" lIns="0" tIns="0" rIns="0" bIns="0" rtlCol="0" anchor="t">
            <a:spAutoFit/>
          </a:bodyPr>
          <a:lstStyle/>
          <a:p>
            <a:pPr>
              <a:lnSpc>
                <a:spcPts val="3173"/>
              </a:lnSpc>
            </a:pPr>
            <a:r>
              <a:rPr lang="en-US" sz="2266" dirty="0">
                <a:solidFill>
                  <a:srgbClr val="002D72"/>
                </a:solidFill>
                <a:latin typeface="Proxima Nova"/>
              </a:rPr>
              <a:t>Minard’s classic image “can be described and admired, but there are no compositional principles on how to create that one wonder graphic in a million.”</a:t>
            </a:r>
          </a:p>
        </p:txBody>
      </p:sp>
      <p:sp>
        <p:nvSpPr>
          <p:cNvPr id="33" name="Slide Number Placeholder 32">
            <a:extLst>
              <a:ext uri="{FF2B5EF4-FFF2-40B4-BE49-F238E27FC236}">
                <a16:creationId xmlns:a16="http://schemas.microsoft.com/office/drawing/2014/main" id="{134422E4-A39F-AC67-AA28-C86180EE24E3}"/>
              </a:ext>
            </a:extLst>
          </p:cNvPr>
          <p:cNvSpPr>
            <a:spLocks noGrp="1"/>
          </p:cNvSpPr>
          <p:nvPr>
            <p:ph type="sldNum" sz="quarter" idx="12"/>
          </p:nvPr>
        </p:nvSpPr>
        <p:spPr/>
        <p:txBody>
          <a:bodyPr/>
          <a:lstStyle/>
          <a:p>
            <a:fld id="{9562B2B5-E7D2-834C-A23F-9368FCAFC8F3}" type="slidenum">
              <a:rPr lang="en-US" smtClean="0">
                <a:solidFill>
                  <a:srgbClr val="EFF4F8"/>
                </a:solidFill>
                <a:latin typeface="Proxima Nova"/>
              </a:rPr>
              <a:t>9</a:t>
            </a:fld>
            <a:endParaRPr lang="en-US" dirty="0">
              <a:solidFill>
                <a:srgbClr val="EFF4F8"/>
              </a:solidFill>
              <a:latin typeface="Proxima Nova"/>
            </a:endParaRPr>
          </a:p>
        </p:txBody>
      </p:sp>
    </p:spTree>
    <p:extLst>
      <p:ext uri="{BB962C8B-B14F-4D97-AF65-F5344CB8AC3E}">
        <p14:creationId xmlns:p14="http://schemas.microsoft.com/office/powerpoint/2010/main" val="421157742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5B7E86EA84954F82CA742DA0D1160B" ma:contentTypeVersion="15" ma:contentTypeDescription="Create a new document." ma:contentTypeScope="" ma:versionID="5d5b36babeae3ad5d591e2c9d0304888">
  <xsd:schema xmlns:xsd="http://www.w3.org/2001/XMLSchema" xmlns:xs="http://www.w3.org/2001/XMLSchema" xmlns:p="http://schemas.microsoft.com/office/2006/metadata/properties" xmlns:ns2="7d9d2211-30d2-4c88-8ef1-4135bf705b56" xmlns:ns3="1959381f-ba49-457c-9151-079ba4b70e7e" targetNamespace="http://schemas.microsoft.com/office/2006/metadata/properties" ma:root="true" ma:fieldsID="244c61cdc7ea3869e1ce955010fdca05" ns2:_="" ns3:_="">
    <xsd:import namespace="7d9d2211-30d2-4c88-8ef1-4135bf705b56"/>
    <xsd:import namespace="1959381f-ba49-457c-9151-079ba4b70e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SearchPropertie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9d2211-30d2-4c88-8ef1-4135bf70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59381f-ba49-457c-9151-079ba4b70e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c29a96a-1263-4008-bdd0-b11cf2611592}" ma:internalName="TaxCatchAll" ma:showField="CatchAllData" ma:web="1959381f-ba49-457c-9151-079ba4b70e7e">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1D5D93-877F-4235-B0C2-D6518269B305}">
  <ds:schemaRefs>
    <ds:schemaRef ds:uri="http://schemas.microsoft.com/sharepoint/v3/contenttype/forms"/>
  </ds:schemaRefs>
</ds:datastoreItem>
</file>

<file path=customXml/itemProps2.xml><?xml version="1.0" encoding="utf-8"?>
<ds:datastoreItem xmlns:ds="http://schemas.openxmlformats.org/officeDocument/2006/customXml" ds:itemID="{F67673E3-8B72-419C-8EEE-3838A12FF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9d2211-30d2-4c88-8ef1-4135bf705b56"/>
    <ds:schemaRef ds:uri="1959381f-ba49-457c-9151-079ba4b70e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2227</TotalTime>
  <Words>3736</Words>
  <Application>Microsoft Macintosh PowerPoint</Application>
  <PresentationFormat>Widescreen</PresentationFormat>
  <Paragraphs>478</Paragraphs>
  <Slides>82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Aptos</vt:lpstr>
      <vt:lpstr>Arial</vt:lpstr>
      <vt:lpstr>Calibri</vt:lpstr>
      <vt:lpstr>Calibri Light</vt:lpstr>
      <vt:lpstr>Fira Code</vt:lpstr>
      <vt:lpstr>Inter</vt:lpstr>
      <vt:lpstr>Lato</vt:lpstr>
      <vt:lpstr>Proxima Nova</vt:lpstr>
      <vt:lpstr>Office 2013 - 2022 Theme</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vt:lpstr>
      <vt:lpstr>PowerPoint Presentation</vt:lpstr>
      <vt:lpstr>Coding Assistants</vt:lpstr>
      <vt:lpstr>PowerPoint Presentation</vt:lpstr>
      <vt:lpstr>PowerPoint Presentation</vt:lpstr>
      <vt:lpstr>PowerPoint Presentation</vt:lpstr>
      <vt:lpstr>PowerPoint Presentation</vt:lpstr>
      <vt:lpstr>PowerPoint Presentation</vt:lpstr>
      <vt:lpstr>Design</vt:lpstr>
      <vt:lpstr>PowerPoint Presentation</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Substance &amp;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DATA &amp; INNOVATION HUB</dc:title>
  <dc:creator>Sarah Clifford</dc:creator>
  <cp:lastModifiedBy>Erik Westlund</cp:lastModifiedBy>
  <cp:revision>360</cp:revision>
  <dcterms:created xsi:type="dcterms:W3CDTF">2023-09-28T02:01:39Z</dcterms:created>
  <dcterms:modified xsi:type="dcterms:W3CDTF">2024-11-22T15:01:09Z</dcterms:modified>
</cp:coreProperties>
</file>